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3"/>
  </p:notesMasterIdLst>
  <p:handoutMasterIdLst>
    <p:handoutMasterId r:id="rId44"/>
  </p:handoutMasterIdLst>
  <p:sldIdLst>
    <p:sldId id="256" r:id="rId2"/>
    <p:sldId id="307" r:id="rId3"/>
    <p:sldId id="315" r:id="rId4"/>
    <p:sldId id="317" r:id="rId5"/>
    <p:sldId id="372" r:id="rId6"/>
    <p:sldId id="320" r:id="rId7"/>
    <p:sldId id="321" r:id="rId8"/>
    <p:sldId id="380" r:id="rId9"/>
    <p:sldId id="323" r:id="rId10"/>
    <p:sldId id="326" r:id="rId11"/>
    <p:sldId id="335" r:id="rId12"/>
    <p:sldId id="334" r:id="rId13"/>
    <p:sldId id="356" r:id="rId14"/>
    <p:sldId id="377" r:id="rId15"/>
    <p:sldId id="342" r:id="rId16"/>
    <p:sldId id="349" r:id="rId17"/>
    <p:sldId id="346" r:id="rId18"/>
    <p:sldId id="343" r:id="rId19"/>
    <p:sldId id="351" r:id="rId20"/>
    <p:sldId id="333" r:id="rId21"/>
    <p:sldId id="338" r:id="rId22"/>
    <p:sldId id="378" r:id="rId23"/>
    <p:sldId id="379" r:id="rId24"/>
    <p:sldId id="366" r:id="rId25"/>
    <p:sldId id="341" r:id="rId26"/>
    <p:sldId id="331" r:id="rId27"/>
    <p:sldId id="325" r:id="rId28"/>
    <p:sldId id="328" r:id="rId29"/>
    <p:sldId id="340" r:id="rId30"/>
    <p:sldId id="373" r:id="rId31"/>
    <p:sldId id="374" r:id="rId32"/>
    <p:sldId id="381" r:id="rId33"/>
    <p:sldId id="354" r:id="rId34"/>
    <p:sldId id="375" r:id="rId35"/>
    <p:sldId id="312" r:id="rId36"/>
    <p:sldId id="371" r:id="rId37"/>
    <p:sldId id="363" r:id="rId38"/>
    <p:sldId id="365" r:id="rId39"/>
    <p:sldId id="314" r:id="rId40"/>
    <p:sldId id="364" r:id="rId41"/>
    <p:sldId id="306" r:id="rId42"/>
  </p:sldIdLst>
  <p:sldSz cx="12192000" cy="6858000"/>
  <p:notesSz cx="7315200" cy="96012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FF"/>
    <a:srgbClr val="BEBE00"/>
    <a:srgbClr val="292929"/>
    <a:srgbClr val="DF1F5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B3FCA41B-7398-400B-83DC-FDE8722EB923}" v="79" dt="2020-02-09T01:28:39.66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078" autoAdjust="0"/>
    <p:restoredTop sz="79540" autoAdjust="0"/>
  </p:normalViewPr>
  <p:slideViewPr>
    <p:cSldViewPr snapToGrid="0">
      <p:cViewPr varScale="1">
        <p:scale>
          <a:sx n="65" d="100"/>
          <a:sy n="65" d="100"/>
        </p:scale>
        <p:origin x="1541" y="58"/>
      </p:cViewPr>
      <p:guideLst/>
    </p:cSldViewPr>
  </p:slideViewPr>
  <p:outlineViewPr>
    <p:cViewPr>
      <p:scale>
        <a:sx n="33" d="100"/>
        <a:sy n="33" d="100"/>
      </p:scale>
      <p:origin x="0" y="-8862"/>
    </p:cViewPr>
  </p:outlin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microsoft.com/office/2016/11/relationships/changesInfo" Target="changesInfos/changesInfo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Felipe Augusto Pereira de Figueiredo" userId="e1771b70d906f94b" providerId="Windows Live" clId="Web-{B3FCA41B-7398-400B-83DC-FDE8722EB923}"/>
    <pc:docChg chg="modSld">
      <pc:chgData name="Felipe Augusto Pereira de Figueiredo" userId="e1771b70d906f94b" providerId="Windows Live" clId="Web-{B3FCA41B-7398-400B-83DC-FDE8722EB923}" dt="2020-02-09T01:40:38.055" v="257"/>
      <pc:docMkLst>
        <pc:docMk/>
      </pc:docMkLst>
      <pc:sldChg chg="modSp modNotes">
        <pc:chgData name="Felipe Augusto Pereira de Figueiredo" userId="e1771b70d906f94b" providerId="Windows Live" clId="Web-{B3FCA41B-7398-400B-83DC-FDE8722EB923}" dt="2020-02-09T01:26:20.191" v="45"/>
        <pc:sldMkLst>
          <pc:docMk/>
          <pc:sldMk cId="636059476" sldId="259"/>
        </pc:sldMkLst>
        <pc:spChg chg="mod">
          <ac:chgData name="Felipe Augusto Pereira de Figueiredo" userId="e1771b70d906f94b" providerId="Windows Live" clId="Web-{B3FCA41B-7398-400B-83DC-FDE8722EB923}" dt="2020-02-09T01:22:23.081" v="18" actId="1076"/>
          <ac:spMkLst>
            <pc:docMk/>
            <pc:sldMk cId="636059476" sldId="259"/>
            <ac:spMk id="3" creationId="{979D29AC-E01B-406F-AC75-55866B75A7CC}"/>
          </ac:spMkLst>
        </pc:spChg>
      </pc:sldChg>
      <pc:sldChg chg="modNotes">
        <pc:chgData name="Felipe Augusto Pereira de Figueiredo" userId="e1771b70d906f94b" providerId="Windows Live" clId="Web-{B3FCA41B-7398-400B-83DC-FDE8722EB923}" dt="2020-02-09T01:21:46.721" v="16"/>
        <pc:sldMkLst>
          <pc:docMk/>
          <pc:sldMk cId="248504461" sldId="267"/>
        </pc:sldMkLst>
      </pc:sldChg>
      <pc:sldChg chg="modSp modNotes">
        <pc:chgData name="Felipe Augusto Pereira de Figueiredo" userId="e1771b70d906f94b" providerId="Windows Live" clId="Web-{B3FCA41B-7398-400B-83DC-FDE8722EB923}" dt="2020-02-09T01:40:38.055" v="257"/>
        <pc:sldMkLst>
          <pc:docMk/>
          <pc:sldMk cId="2076219387" sldId="277"/>
        </pc:sldMkLst>
        <pc:spChg chg="mod">
          <ac:chgData name="Felipe Augusto Pereira de Figueiredo" userId="e1771b70d906f94b" providerId="Windows Live" clId="Web-{B3FCA41B-7398-400B-83DC-FDE8722EB923}" dt="2020-02-09T01:28:39.664" v="120" actId="14100"/>
          <ac:spMkLst>
            <pc:docMk/>
            <pc:sldMk cId="2076219387" sldId="277"/>
            <ac:spMk id="3" creationId="{5E0262E2-3A0F-4805-BCCB-6745237D1574}"/>
          </ac:spMkLst>
        </pc:spChg>
      </pc:sldChg>
    </pc:docChg>
  </pc:docChgLst>
  <pc:docChgLst>
    <pc:chgData name="Felipe Augusto Pereira de Figueiredo" userId="e1771b70d906f94b" providerId="Windows Live" clId="Web-{1FA475AF-6444-47C2-89B1-9776BABC0E66}"/>
    <pc:docChg chg="modSld">
      <pc:chgData name="Felipe Augusto Pereira de Figueiredo" userId="e1771b70d906f94b" providerId="Windows Live" clId="Web-{1FA475AF-6444-47C2-89B1-9776BABC0E66}" dt="2020-02-09T18:53:52.767" v="85"/>
      <pc:docMkLst>
        <pc:docMk/>
      </pc:docMkLst>
      <pc:sldChg chg="modNotes">
        <pc:chgData name="Felipe Augusto Pereira de Figueiredo" userId="e1771b70d906f94b" providerId="Windows Live" clId="Web-{1FA475AF-6444-47C2-89B1-9776BABC0E66}" dt="2020-02-09T18:53:52.767" v="85"/>
        <pc:sldMkLst>
          <pc:docMk/>
          <pc:sldMk cId="248504461" sldId="267"/>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1" y="0"/>
            <a:ext cx="3169922" cy="480722"/>
          </a:xfrm>
          <a:prstGeom prst="rect">
            <a:avLst/>
          </a:prstGeom>
        </p:spPr>
        <p:txBody>
          <a:bodyPr vert="horz" lIns="168634" tIns="84317" rIns="168634" bIns="84317" rtlCol="0"/>
          <a:lstStyle>
            <a:lvl1pPr algn="l">
              <a:defRPr sz="2200"/>
            </a:lvl1pPr>
          </a:lstStyle>
          <a:p>
            <a:endParaRPr lang="nl-BE"/>
          </a:p>
        </p:txBody>
      </p:sp>
      <p:sp>
        <p:nvSpPr>
          <p:cNvPr id="3" name="Date Placeholder 2"/>
          <p:cNvSpPr>
            <a:spLocks noGrp="1"/>
          </p:cNvSpPr>
          <p:nvPr>
            <p:ph type="dt" sz="quarter" idx="1"/>
          </p:nvPr>
        </p:nvSpPr>
        <p:spPr>
          <a:xfrm>
            <a:off x="4143589" y="0"/>
            <a:ext cx="3169922" cy="480722"/>
          </a:xfrm>
          <a:prstGeom prst="rect">
            <a:avLst/>
          </a:prstGeom>
        </p:spPr>
        <p:txBody>
          <a:bodyPr vert="horz" lIns="168634" tIns="84317" rIns="168634" bIns="84317" rtlCol="0"/>
          <a:lstStyle>
            <a:lvl1pPr algn="r">
              <a:defRPr sz="2200"/>
            </a:lvl1pPr>
          </a:lstStyle>
          <a:p>
            <a:fld id="{144F1436-6906-4D93-B7A2-786C327BFA14}" type="datetimeFigureOut">
              <a:rPr lang="nl-BE" smtClean="0"/>
              <a:t>19/09/2025</a:t>
            </a:fld>
            <a:endParaRPr lang="nl-BE"/>
          </a:p>
        </p:txBody>
      </p:sp>
      <p:sp>
        <p:nvSpPr>
          <p:cNvPr id="4" name="Footer Placeholder 3"/>
          <p:cNvSpPr>
            <a:spLocks noGrp="1"/>
          </p:cNvSpPr>
          <p:nvPr>
            <p:ph type="ftr" sz="quarter" idx="2"/>
          </p:nvPr>
        </p:nvSpPr>
        <p:spPr>
          <a:xfrm>
            <a:off x="1" y="9120488"/>
            <a:ext cx="3169922" cy="480718"/>
          </a:xfrm>
          <a:prstGeom prst="rect">
            <a:avLst/>
          </a:prstGeom>
        </p:spPr>
        <p:txBody>
          <a:bodyPr vert="horz" lIns="168634" tIns="84317" rIns="168634" bIns="84317" rtlCol="0" anchor="b"/>
          <a:lstStyle>
            <a:lvl1pPr algn="l">
              <a:defRPr sz="2200"/>
            </a:lvl1pPr>
          </a:lstStyle>
          <a:p>
            <a:endParaRPr lang="nl-BE"/>
          </a:p>
        </p:txBody>
      </p:sp>
      <p:sp>
        <p:nvSpPr>
          <p:cNvPr id="5" name="Slide Number Placeholder 4"/>
          <p:cNvSpPr>
            <a:spLocks noGrp="1"/>
          </p:cNvSpPr>
          <p:nvPr>
            <p:ph type="sldNum" sz="quarter" idx="3"/>
          </p:nvPr>
        </p:nvSpPr>
        <p:spPr>
          <a:xfrm>
            <a:off x="4143589" y="9120488"/>
            <a:ext cx="3169922" cy="480718"/>
          </a:xfrm>
          <a:prstGeom prst="rect">
            <a:avLst/>
          </a:prstGeom>
        </p:spPr>
        <p:txBody>
          <a:bodyPr vert="horz" lIns="168634" tIns="84317" rIns="168634" bIns="84317" rtlCol="0" anchor="b"/>
          <a:lstStyle>
            <a:lvl1pPr algn="r">
              <a:defRPr sz="2200"/>
            </a:lvl1pPr>
          </a:lstStyle>
          <a:p>
            <a:fld id="{F7E56D9B-79AD-444A-AFED-DEC23408F8B4}" type="slidenum">
              <a:rPr lang="nl-BE" smtClean="0"/>
              <a:t>‹Nº›</a:t>
            </a:fld>
            <a:endParaRPr lang="nl-BE"/>
          </a:p>
        </p:txBody>
      </p:sp>
    </p:spTree>
    <p:extLst>
      <p:ext uri="{BB962C8B-B14F-4D97-AF65-F5344CB8AC3E}">
        <p14:creationId xmlns:p14="http://schemas.microsoft.com/office/powerpoint/2010/main" val="316353311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5" y="1"/>
            <a:ext cx="3169922" cy="1903121"/>
          </a:xfrm>
          <a:prstGeom prst="rect">
            <a:avLst/>
          </a:prstGeom>
        </p:spPr>
        <p:txBody>
          <a:bodyPr vert="horz" lIns="168634" tIns="84317" rIns="168634" bIns="84317" rtlCol="0"/>
          <a:lstStyle>
            <a:lvl1pPr algn="l">
              <a:defRPr sz="2200"/>
            </a:lvl1pPr>
          </a:lstStyle>
          <a:p>
            <a:endParaRPr lang="pt-BR"/>
          </a:p>
        </p:txBody>
      </p:sp>
      <p:sp>
        <p:nvSpPr>
          <p:cNvPr id="3" name="Espaço Reservado para Data 2"/>
          <p:cNvSpPr>
            <a:spLocks noGrp="1"/>
          </p:cNvSpPr>
          <p:nvPr>
            <p:ph type="dt" idx="1"/>
          </p:nvPr>
        </p:nvSpPr>
        <p:spPr>
          <a:xfrm>
            <a:off x="4143592" y="1"/>
            <a:ext cx="3169922" cy="1903121"/>
          </a:xfrm>
          <a:prstGeom prst="rect">
            <a:avLst/>
          </a:prstGeom>
        </p:spPr>
        <p:txBody>
          <a:bodyPr vert="horz" lIns="168634" tIns="84317" rIns="168634" bIns="84317" rtlCol="0"/>
          <a:lstStyle>
            <a:lvl1pPr algn="r">
              <a:defRPr sz="2200"/>
            </a:lvl1pPr>
          </a:lstStyle>
          <a:p>
            <a:fld id="{AA8CD09E-2914-4F47-B6C1-51B2C31814C9}" type="datetimeFigureOut">
              <a:rPr lang="pt-BR" smtClean="0"/>
              <a:t>19/09/2025</a:t>
            </a:fld>
            <a:endParaRPr lang="pt-BR"/>
          </a:p>
        </p:txBody>
      </p:sp>
      <p:sp>
        <p:nvSpPr>
          <p:cNvPr id="4" name="Espaço Reservado para Imagem de Slide 3"/>
          <p:cNvSpPr>
            <a:spLocks noGrp="1" noRot="1" noChangeAspect="1"/>
          </p:cNvSpPr>
          <p:nvPr>
            <p:ph type="sldImg" idx="2"/>
          </p:nvPr>
        </p:nvSpPr>
        <p:spPr>
          <a:xfrm>
            <a:off x="-7721600" y="4740275"/>
            <a:ext cx="22758400" cy="12801600"/>
          </a:xfrm>
          <a:prstGeom prst="rect">
            <a:avLst/>
          </a:prstGeom>
          <a:noFill/>
          <a:ln w="12700">
            <a:solidFill>
              <a:prstClr val="black"/>
            </a:solidFill>
          </a:ln>
        </p:spPr>
        <p:txBody>
          <a:bodyPr vert="horz" lIns="168634" tIns="84317" rIns="168634" bIns="84317" rtlCol="0" anchor="ctr"/>
          <a:lstStyle/>
          <a:p>
            <a:endParaRPr lang="pt-BR"/>
          </a:p>
        </p:txBody>
      </p:sp>
      <p:sp>
        <p:nvSpPr>
          <p:cNvPr id="5" name="Espaço Reservado para Anotações 4"/>
          <p:cNvSpPr>
            <a:spLocks noGrp="1"/>
          </p:cNvSpPr>
          <p:nvPr>
            <p:ph type="body" sz="quarter" idx="3"/>
          </p:nvPr>
        </p:nvSpPr>
        <p:spPr>
          <a:xfrm>
            <a:off x="731522" y="18254135"/>
            <a:ext cx="5852160" cy="14935200"/>
          </a:xfrm>
          <a:prstGeom prst="rect">
            <a:avLst/>
          </a:prstGeom>
        </p:spPr>
        <p:txBody>
          <a:bodyPr vert="horz" lIns="168634" tIns="84317" rIns="168634" bIns="84317"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5" y="36027558"/>
            <a:ext cx="3169922" cy="1903117"/>
          </a:xfrm>
          <a:prstGeom prst="rect">
            <a:avLst/>
          </a:prstGeom>
        </p:spPr>
        <p:txBody>
          <a:bodyPr vert="horz" lIns="168634" tIns="84317" rIns="168634" bIns="84317" rtlCol="0" anchor="b"/>
          <a:lstStyle>
            <a:lvl1pPr algn="l">
              <a:defRPr sz="2200"/>
            </a:lvl1pPr>
          </a:lstStyle>
          <a:p>
            <a:endParaRPr lang="pt-BR"/>
          </a:p>
        </p:txBody>
      </p:sp>
      <p:sp>
        <p:nvSpPr>
          <p:cNvPr id="7" name="Espaço Reservado para Número de Slide 6"/>
          <p:cNvSpPr>
            <a:spLocks noGrp="1"/>
          </p:cNvSpPr>
          <p:nvPr>
            <p:ph type="sldNum" sz="quarter" idx="5"/>
          </p:nvPr>
        </p:nvSpPr>
        <p:spPr>
          <a:xfrm>
            <a:off x="4143592" y="36027558"/>
            <a:ext cx="3169922" cy="1903117"/>
          </a:xfrm>
          <a:prstGeom prst="rect">
            <a:avLst/>
          </a:prstGeom>
        </p:spPr>
        <p:txBody>
          <a:bodyPr vert="horz" lIns="168634" tIns="84317" rIns="168634" bIns="84317" rtlCol="0" anchor="b"/>
          <a:lstStyle>
            <a:lvl1pPr algn="r">
              <a:defRPr sz="2200"/>
            </a:lvl1pPr>
          </a:lstStyle>
          <a:p>
            <a:fld id="{6FC8D850-966F-45A6-8DE7-15B891E7D40D}" type="slidenum">
              <a:rPr lang="pt-BR" smtClean="0"/>
              <a:t>‹Nº›</a:t>
            </a:fld>
            <a:endParaRPr lang="pt-BR"/>
          </a:p>
        </p:txBody>
      </p:sp>
    </p:spTree>
    <p:extLst>
      <p:ext uri="{BB962C8B-B14F-4D97-AF65-F5344CB8AC3E}">
        <p14:creationId xmlns:p14="http://schemas.microsoft.com/office/powerpoint/2010/main" val="354181476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txBody>
          <a:bodyPr/>
          <a:lstStyle/>
          <a:p>
            <a:endParaRPr lang="es-BO"/>
          </a:p>
        </p:txBody>
      </p:sp>
      <p:sp>
        <p:nvSpPr>
          <p:cNvPr id="3" name="Espaço Reservado para Anotações 2"/>
          <p:cNvSpPr>
            <a:spLocks noGrp="1"/>
          </p:cNvSpPr>
          <p:nvPr>
            <p:ph type="body" idx="1"/>
          </p:nvPr>
        </p:nvSpPr>
        <p:spPr/>
        <p:txBody>
          <a:bodyPr/>
          <a:lstStyle/>
          <a:p>
            <a:endParaRPr lang="pt-BR" baseline="0" dirty="0"/>
          </a:p>
        </p:txBody>
      </p:sp>
      <p:sp>
        <p:nvSpPr>
          <p:cNvPr id="4" name="Espaço Reservado para Número de Slide 3"/>
          <p:cNvSpPr>
            <a:spLocks noGrp="1"/>
          </p:cNvSpPr>
          <p:nvPr>
            <p:ph type="sldNum" sz="quarter" idx="5"/>
          </p:nvPr>
        </p:nvSpPr>
        <p:spPr/>
        <p:txBody>
          <a:bodyPr/>
          <a:lstStyle/>
          <a:p>
            <a:fld id="{6FC8D850-966F-45A6-8DE7-15B891E7D40D}" type="slidenum">
              <a:rPr lang="pt-BR" smtClean="0"/>
              <a:t>1</a:t>
            </a:fld>
            <a:endParaRPr lang="pt-BR"/>
          </a:p>
        </p:txBody>
      </p:sp>
    </p:spTree>
    <p:extLst>
      <p:ext uri="{BB962C8B-B14F-4D97-AF65-F5344CB8AC3E}">
        <p14:creationId xmlns:p14="http://schemas.microsoft.com/office/powerpoint/2010/main" val="16607474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BO"/>
          </a:p>
        </p:txBody>
      </p:sp>
      <p:sp>
        <p:nvSpPr>
          <p:cNvPr id="3" name="Marcador de notas 2"/>
          <p:cNvSpPr>
            <a:spLocks noGrp="1"/>
          </p:cNvSpPr>
          <p:nvPr>
            <p:ph type="body" idx="1"/>
          </p:nvPr>
        </p:nvSpPr>
        <p:spPr/>
        <p:txBody>
          <a:bodyPr/>
          <a:lstStyle/>
          <a:p>
            <a:r>
              <a:rPr lang="es-BO" dirty="0"/>
              <a:t>El </a:t>
            </a:r>
            <a:r>
              <a:rPr lang="es-BO" b="1" dirty="0"/>
              <a:t>EMD se utiliza como función de pérdida para entrenar el modelo de IQA</a:t>
            </a:r>
            <a:r>
              <a:rPr lang="es-BO" dirty="0"/>
              <a:t>.</a:t>
            </a:r>
          </a:p>
          <a:p>
            <a:r>
              <a:rPr lang="es-BO" dirty="0"/>
              <a:t>El modelo genera una distribución de notas predicha.</a:t>
            </a:r>
          </a:p>
          <a:p>
            <a:r>
              <a:rPr lang="es-BO" dirty="0"/>
              <a:t>Esa predicción se compara con la distribución real de votos humanos usando el EMD.</a:t>
            </a:r>
          </a:p>
          <a:p>
            <a:r>
              <a:rPr lang="es-BO" dirty="0"/>
              <a:t>El entrenamiento busca minimizar esa distancia.</a:t>
            </a:r>
          </a:p>
          <a:p>
            <a:r>
              <a:rPr lang="es-BO" b="1" dirty="0"/>
              <a:t>EMD</a:t>
            </a:r>
            <a:r>
              <a:rPr lang="es-BO" dirty="0"/>
              <a:t> define la métrica de entrenamiento, que mide qué tan cercana es la distribución predicha a la distribución real de votos humanos</a:t>
            </a:r>
          </a:p>
          <a:p>
            <a:endParaRPr lang="es-BO" dirty="0"/>
          </a:p>
        </p:txBody>
      </p:sp>
      <p:sp>
        <p:nvSpPr>
          <p:cNvPr id="4" name="Marcador de número de diapositiva 3"/>
          <p:cNvSpPr>
            <a:spLocks noGrp="1"/>
          </p:cNvSpPr>
          <p:nvPr>
            <p:ph type="sldNum" sz="quarter" idx="5"/>
          </p:nvPr>
        </p:nvSpPr>
        <p:spPr/>
        <p:txBody>
          <a:bodyPr/>
          <a:lstStyle/>
          <a:p>
            <a:fld id="{6FC8D850-966F-45A6-8DE7-15B891E7D40D}" type="slidenum">
              <a:rPr lang="pt-BR" smtClean="0"/>
              <a:t>18</a:t>
            </a:fld>
            <a:endParaRPr lang="pt-BR"/>
          </a:p>
        </p:txBody>
      </p:sp>
    </p:spTree>
    <p:extLst>
      <p:ext uri="{BB962C8B-B14F-4D97-AF65-F5344CB8AC3E}">
        <p14:creationId xmlns:p14="http://schemas.microsoft.com/office/powerpoint/2010/main" val="836619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32C347-8506-20C2-0F40-F79B1EE0A88E}"/>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5A8EF03-8EAD-F711-6391-AAEA4DDC73CC}"/>
              </a:ext>
            </a:extLst>
          </p:cNvPr>
          <p:cNvSpPr>
            <a:spLocks noGrp="1" noRot="1" noChangeAspect="1"/>
          </p:cNvSpPr>
          <p:nvPr>
            <p:ph type="sldImg"/>
          </p:nvPr>
        </p:nvSpPr>
        <p:spPr/>
        <p:txBody>
          <a:bodyPr/>
          <a:lstStyle/>
          <a:p>
            <a:endParaRPr lang="es-BO"/>
          </a:p>
        </p:txBody>
      </p:sp>
      <p:sp>
        <p:nvSpPr>
          <p:cNvPr id="3" name="Marcador de notas 2">
            <a:extLst>
              <a:ext uri="{FF2B5EF4-FFF2-40B4-BE49-F238E27FC236}">
                <a16:creationId xmlns:a16="http://schemas.microsoft.com/office/drawing/2014/main" id="{760C3346-AC6F-4AF9-4013-8E59EA13C4EB}"/>
              </a:ext>
            </a:extLst>
          </p:cNvPr>
          <p:cNvSpPr>
            <a:spLocks noGrp="1"/>
          </p:cNvSpPr>
          <p:nvPr>
            <p:ph type="body" idx="1"/>
          </p:nvPr>
        </p:nvSpPr>
        <p:spPr/>
        <p:txBody>
          <a:bodyPr/>
          <a:lstStyle/>
          <a:p>
            <a:r>
              <a:rPr lang="pt-BR" b="1" dirty="0"/>
              <a:t>L: </a:t>
            </a:r>
            <a:r>
              <a:rPr lang="pt-BR" b="0" dirty="0"/>
              <a:t>Este é o valor resultante da fórmula, que representa o “erro” ou </a:t>
            </a:r>
            <a:r>
              <a:rPr lang="pt-BR" b="0" dirty="0" err="1"/>
              <a:t>adiscrepância</a:t>
            </a:r>
            <a:r>
              <a:rPr lang="pt-BR" b="0" dirty="0"/>
              <a:t> entre a distribuição predita pelo modelo e a distribuição real </a:t>
            </a:r>
            <a:r>
              <a:rPr lang="pt-BR" b="0" dirty="0" err="1"/>
              <a:t>declassificações</a:t>
            </a:r>
            <a:r>
              <a:rPr lang="pt-BR" b="0" dirty="0"/>
              <a:t> humanas. </a:t>
            </a:r>
          </a:p>
          <a:p>
            <a:pPr marL="0" marR="0" lvl="0" indent="0" algn="l" defTabSz="914400" rtl="0" eaLnBrk="1" fontAlgn="auto" latinLnBrk="0" hangingPunct="1">
              <a:lnSpc>
                <a:spcPct val="100000"/>
              </a:lnSpc>
              <a:spcBef>
                <a:spcPts val="0"/>
              </a:spcBef>
              <a:spcAft>
                <a:spcPts val="0"/>
              </a:spcAft>
              <a:buClrTx/>
              <a:buSzTx/>
              <a:buFontTx/>
              <a:buNone/>
              <a:tabLst/>
              <a:defRPr/>
            </a:pPr>
            <a:r>
              <a:rPr lang="es-BO" b="1" dirty="0">
                <a:effectLst/>
              </a:rPr>
              <a:t>Los </a:t>
            </a:r>
            <a:r>
              <a:rPr lang="es-BO" b="1" dirty="0" err="1">
                <a:effectLst/>
              </a:rPr>
              <a:t>bins</a:t>
            </a:r>
            <a:r>
              <a:rPr lang="es-BO" dirty="0">
                <a:effectLst/>
              </a:rPr>
              <a:t> son los 10 intervalos de calificación en el histograma de IQA</a:t>
            </a:r>
            <a:endParaRPr lang="pt-BR" b="1" dirty="0"/>
          </a:p>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1 (baixa qualidade)a 10 (excelente qualidade).</a:t>
            </a:r>
            <a:br>
              <a:rPr lang="pt-BR" dirty="0"/>
            </a:br>
            <a:r>
              <a:rPr lang="es-BO" b="1" dirty="0"/>
              <a:t>|CDF(</a:t>
            </a:r>
            <a:r>
              <a:rPr lang="es-BO" b="1" dirty="0" err="1"/>
              <a:t>pk</a:t>
            </a:r>
            <a:r>
              <a:rPr lang="es-BO" b="1" dirty="0"/>
              <a:t>)−CDF(</a:t>
            </a:r>
            <a:r>
              <a:rPr lang="es-BO" b="1" dirty="0" err="1"/>
              <a:t>qk</a:t>
            </a:r>
            <a:r>
              <a:rPr lang="es-BO" b="1" dirty="0"/>
              <a:t>)| </a:t>
            </a:r>
            <a:r>
              <a:rPr lang="es-BO" b="0" dirty="0"/>
              <a:t>valor absoluto</a:t>
            </a:r>
            <a:r>
              <a:rPr lang="pt-BR" b="0" dirty="0"/>
              <a:t>, compara as acumulativas Isso torna o EMD superior a perdas como entropia cruzada para distribuições, modelando a “distância” perceptual entre classificações.</a:t>
            </a:r>
            <a:br>
              <a:rPr lang="pt-BR" b="0" dirty="0"/>
            </a:br>
            <a:endParaRPr lang="es-BO" b="0" dirty="0"/>
          </a:p>
        </p:txBody>
      </p:sp>
      <p:sp>
        <p:nvSpPr>
          <p:cNvPr id="4" name="Marcador de número de diapositiva 3">
            <a:extLst>
              <a:ext uri="{FF2B5EF4-FFF2-40B4-BE49-F238E27FC236}">
                <a16:creationId xmlns:a16="http://schemas.microsoft.com/office/drawing/2014/main" id="{83051EBE-D01E-ED05-AB70-FF08D300449F}"/>
              </a:ext>
            </a:extLst>
          </p:cNvPr>
          <p:cNvSpPr>
            <a:spLocks noGrp="1"/>
          </p:cNvSpPr>
          <p:nvPr>
            <p:ph type="sldNum" sz="quarter" idx="5"/>
          </p:nvPr>
        </p:nvSpPr>
        <p:spPr/>
        <p:txBody>
          <a:bodyPr/>
          <a:lstStyle/>
          <a:p>
            <a:fld id="{6FC8D850-966F-45A6-8DE7-15B891E7D40D}" type="slidenum">
              <a:rPr lang="pt-BR" smtClean="0"/>
              <a:t>19</a:t>
            </a:fld>
            <a:endParaRPr lang="pt-BR"/>
          </a:p>
        </p:txBody>
      </p:sp>
    </p:spTree>
    <p:extLst>
      <p:ext uri="{BB962C8B-B14F-4D97-AF65-F5344CB8AC3E}">
        <p14:creationId xmlns:p14="http://schemas.microsoft.com/office/powerpoint/2010/main" val="80336049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697838-FDEB-4984-9E4F-2330EDC7536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FBDF91F5-41E5-C5A5-6391-AE1C1E8C881D}"/>
              </a:ext>
            </a:extLst>
          </p:cNvPr>
          <p:cNvSpPr>
            <a:spLocks noGrp="1" noRot="1" noChangeAspect="1"/>
          </p:cNvSpPr>
          <p:nvPr>
            <p:ph type="sldImg"/>
          </p:nvPr>
        </p:nvSpPr>
        <p:spPr/>
        <p:txBody>
          <a:bodyPr/>
          <a:lstStyle/>
          <a:p>
            <a:endParaRPr lang="es-BO"/>
          </a:p>
        </p:txBody>
      </p:sp>
      <p:sp>
        <p:nvSpPr>
          <p:cNvPr id="3" name="Marcador de notas 2">
            <a:extLst>
              <a:ext uri="{FF2B5EF4-FFF2-40B4-BE49-F238E27FC236}">
                <a16:creationId xmlns:a16="http://schemas.microsoft.com/office/drawing/2014/main" id="{511E626E-1B17-81C0-A648-8ADC4A178D23}"/>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BO" sz="1200" b="0" i="0" kern="1200" dirty="0">
                <a:solidFill>
                  <a:schemeClr val="tx1"/>
                </a:solidFill>
                <a:effectLst/>
                <a:latin typeface="+mn-lt"/>
                <a:ea typeface="+mn-ea"/>
                <a:cs typeface="+mn-cs"/>
              </a:rPr>
              <a:t>La arquitectura no está limitada por ninguna pérdida de píxeles o perceptual, permitiendo que aprenda efectos visuales específicos para máquinas.</a:t>
            </a:r>
          </a:p>
          <a:p>
            <a:pPr fontAlgn="base"/>
            <a:r>
              <a:rPr lang="es-BO" sz="1200" b="0" kern="1200" dirty="0">
                <a:solidFill>
                  <a:schemeClr val="tx1"/>
                </a:solidFill>
                <a:effectLst/>
                <a:latin typeface="+mn-lt"/>
                <a:ea typeface="+mn-ea"/>
                <a:cs typeface="+mn-cs"/>
              </a:rPr>
              <a:t>Capa Convolucional Inicial</a:t>
            </a:r>
          </a:p>
          <a:p>
            <a:pPr fontAlgn="base"/>
            <a:r>
              <a:rPr lang="es-BO" sz="1200" b="0" kern="1200" dirty="0">
                <a:solidFill>
                  <a:schemeClr val="tx1"/>
                </a:solidFill>
                <a:effectLst/>
                <a:latin typeface="+mn-lt"/>
                <a:ea typeface="+mn-ea"/>
                <a:cs typeface="+mn-cs"/>
              </a:rPr>
              <a:t>Extrae características iniciales.</a:t>
            </a:r>
          </a:p>
          <a:p>
            <a:pPr fontAlgn="base"/>
            <a:r>
              <a:rPr lang="es-BO" sz="1200" b="0" kern="1200" dirty="0">
                <a:solidFill>
                  <a:schemeClr val="tx1"/>
                </a:solidFill>
                <a:effectLst/>
                <a:latin typeface="+mn-lt"/>
                <a:ea typeface="+mn-ea"/>
                <a:cs typeface="+mn-cs"/>
              </a:rPr>
              <a:t>Conv2d(k7n16s1), </a:t>
            </a:r>
            <a:r>
              <a:rPr lang="es-BO" sz="1200" b="0" kern="1200" dirty="0" err="1">
                <a:solidFill>
                  <a:schemeClr val="tx1"/>
                </a:solidFill>
                <a:effectLst/>
                <a:latin typeface="+mn-lt"/>
                <a:ea typeface="+mn-ea"/>
                <a:cs typeface="+mn-cs"/>
              </a:rPr>
              <a:t>Leaky</a:t>
            </a:r>
            <a:r>
              <a:rPr lang="es-BO" sz="1200" b="0" kern="1200" dirty="0">
                <a:solidFill>
                  <a:schemeClr val="tx1"/>
                </a:solidFill>
                <a:effectLst/>
                <a:latin typeface="+mn-lt"/>
                <a:ea typeface="+mn-ea"/>
                <a:cs typeface="+mn-cs"/>
              </a:rPr>
              <a:t> </a:t>
            </a:r>
            <a:r>
              <a:rPr lang="es-BO" sz="1200" b="0" kern="1200" dirty="0" err="1">
                <a:solidFill>
                  <a:schemeClr val="tx1"/>
                </a:solidFill>
                <a:effectLst/>
                <a:latin typeface="+mn-lt"/>
                <a:ea typeface="+mn-ea"/>
                <a:cs typeface="+mn-cs"/>
              </a:rPr>
              <a:t>ReLU</a:t>
            </a:r>
            <a:r>
              <a:rPr lang="es-BO" sz="1200" b="0" kern="1200" dirty="0">
                <a:solidFill>
                  <a:schemeClr val="tx1"/>
                </a:solidFill>
                <a:effectLst/>
                <a:latin typeface="+mn-lt"/>
                <a:ea typeface="+mn-ea"/>
                <a:cs typeface="+mn-cs"/>
              </a:rPr>
              <a:t>.</a:t>
            </a:r>
          </a:p>
          <a:p>
            <a:pPr fontAlgn="base"/>
            <a:r>
              <a:rPr lang="es-BO" sz="1200" b="0" kern="1200" dirty="0">
                <a:solidFill>
                  <a:schemeClr val="tx1"/>
                </a:solidFill>
                <a:effectLst/>
                <a:latin typeface="+mn-lt"/>
                <a:ea typeface="+mn-ea"/>
                <a:cs typeface="+mn-cs"/>
              </a:rPr>
              <a:t>Bloques Residuales (Res Blocks)</a:t>
            </a:r>
          </a:p>
          <a:p>
            <a:pPr fontAlgn="base"/>
            <a:r>
              <a:rPr lang="es-BO" sz="1200" b="0" kern="1200" dirty="0">
                <a:solidFill>
                  <a:schemeClr val="tx1"/>
                </a:solidFill>
                <a:effectLst/>
                <a:latin typeface="+mn-lt"/>
                <a:ea typeface="+mn-ea"/>
                <a:cs typeface="+mn-cs"/>
              </a:rPr>
              <a:t>Aprenden características complejas con conexiones residuales.</a:t>
            </a:r>
          </a:p>
          <a:p>
            <a:pPr fontAlgn="base"/>
            <a:r>
              <a:rPr lang="es-BO" sz="1200" b="0" kern="1200" dirty="0">
                <a:solidFill>
                  <a:schemeClr val="tx1"/>
                </a:solidFill>
                <a:effectLst/>
                <a:latin typeface="+mn-lt"/>
                <a:ea typeface="+mn-ea"/>
                <a:cs typeface="+mn-cs"/>
              </a:rPr>
              <a:t>r = 1 o 2 bloques, n = 16 filtros.</a:t>
            </a:r>
          </a:p>
          <a:p>
            <a:pPr fontAlgn="base"/>
            <a:r>
              <a:rPr lang="es-BO" sz="1200" b="0" kern="1200" dirty="0">
                <a:solidFill>
                  <a:schemeClr val="tx1"/>
                </a:solidFill>
                <a:effectLst/>
                <a:latin typeface="+mn-lt"/>
                <a:ea typeface="+mn-ea"/>
                <a:cs typeface="+mn-cs"/>
              </a:rPr>
              <a:t>Redimensionador Bilineal</a:t>
            </a:r>
          </a:p>
          <a:p>
            <a:pPr fontAlgn="base"/>
            <a:r>
              <a:rPr lang="es-BO" sz="1200" b="0" kern="1200" dirty="0">
                <a:solidFill>
                  <a:schemeClr val="tx1"/>
                </a:solidFill>
                <a:effectLst/>
                <a:latin typeface="+mn-lt"/>
                <a:ea typeface="+mn-ea"/>
                <a:cs typeface="+mn-cs"/>
              </a:rPr>
              <a:t>Cambia la escala de las características aprendidas (up-</a:t>
            </a:r>
            <a:r>
              <a:rPr lang="es-BO" sz="1200" b="0" kern="1200" dirty="0" err="1">
                <a:solidFill>
                  <a:schemeClr val="tx1"/>
                </a:solidFill>
                <a:effectLst/>
                <a:latin typeface="+mn-lt"/>
                <a:ea typeface="+mn-ea"/>
                <a:cs typeface="+mn-cs"/>
              </a:rPr>
              <a:t>scaling</a:t>
            </a:r>
            <a:r>
              <a:rPr lang="es-BO" sz="1200" b="0" kern="1200" dirty="0">
                <a:solidFill>
                  <a:schemeClr val="tx1"/>
                </a:solidFill>
                <a:effectLst/>
                <a:latin typeface="+mn-lt"/>
                <a:ea typeface="+mn-ea"/>
                <a:cs typeface="+mn-cs"/>
              </a:rPr>
              <a:t>/</a:t>
            </a:r>
            <a:r>
              <a:rPr lang="es-BO" sz="1200" b="0" kern="1200" dirty="0" err="1">
                <a:solidFill>
                  <a:schemeClr val="tx1"/>
                </a:solidFill>
                <a:effectLst/>
                <a:latin typeface="+mn-lt"/>
                <a:ea typeface="+mn-ea"/>
                <a:cs typeface="+mn-cs"/>
              </a:rPr>
              <a:t>down-scaling</a:t>
            </a:r>
            <a:r>
              <a:rPr lang="es-BO" sz="1200" b="0" kern="1200" dirty="0">
                <a:solidFill>
                  <a:schemeClr val="tx1"/>
                </a:solidFill>
                <a:effectLst/>
                <a:latin typeface="+mn-lt"/>
                <a:ea typeface="+mn-ea"/>
                <a:cs typeface="+mn-cs"/>
              </a:rPr>
              <a:t>).</a:t>
            </a:r>
          </a:p>
          <a:p>
            <a:pPr fontAlgn="base"/>
            <a:r>
              <a:rPr lang="es-BO" sz="1200" b="0" kern="1200" dirty="0">
                <a:solidFill>
                  <a:schemeClr val="tx1"/>
                </a:solidFill>
                <a:effectLst/>
                <a:latin typeface="+mn-lt"/>
                <a:ea typeface="+mn-ea"/>
                <a:cs typeface="+mn-cs"/>
              </a:rPr>
              <a:t>Factor de escala arbitrario.</a:t>
            </a:r>
          </a:p>
          <a:p>
            <a:pPr fontAlgn="base"/>
            <a:r>
              <a:rPr lang="es-BO" sz="1200" b="0" kern="1200" dirty="0">
                <a:solidFill>
                  <a:schemeClr val="tx1"/>
                </a:solidFill>
                <a:effectLst/>
                <a:latin typeface="+mn-lt"/>
                <a:ea typeface="+mn-ea"/>
                <a:cs typeface="+mn-cs"/>
              </a:rPr>
              <a:t>Conexión Directa (</a:t>
            </a:r>
            <a:r>
              <a:rPr lang="es-BO" sz="1200" b="0" kern="1200" dirty="0" err="1">
                <a:solidFill>
                  <a:schemeClr val="tx1"/>
                </a:solidFill>
                <a:effectLst/>
                <a:latin typeface="+mn-lt"/>
                <a:ea typeface="+mn-ea"/>
                <a:cs typeface="+mn-cs"/>
              </a:rPr>
              <a:t>Skip</a:t>
            </a:r>
            <a:r>
              <a:rPr lang="es-BO" sz="1200" b="0" kern="1200" dirty="0">
                <a:solidFill>
                  <a:schemeClr val="tx1"/>
                </a:solidFill>
                <a:effectLst/>
                <a:latin typeface="+mn-lt"/>
                <a:ea typeface="+mn-ea"/>
                <a:cs typeface="+mn-cs"/>
              </a:rPr>
              <a:t> </a:t>
            </a:r>
            <a:r>
              <a:rPr lang="es-BO" sz="1200" b="0" kern="1200" dirty="0" err="1">
                <a:solidFill>
                  <a:schemeClr val="tx1"/>
                </a:solidFill>
                <a:effectLst/>
                <a:latin typeface="+mn-lt"/>
                <a:ea typeface="+mn-ea"/>
                <a:cs typeface="+mn-cs"/>
              </a:rPr>
              <a:t>Connection</a:t>
            </a:r>
            <a:r>
              <a:rPr lang="es-BO" sz="1200" b="0" kern="1200" dirty="0">
                <a:solidFill>
                  <a:schemeClr val="tx1"/>
                </a:solidFill>
                <a:effectLst/>
                <a:latin typeface="+mn-lt"/>
                <a:ea typeface="+mn-ea"/>
                <a:cs typeface="+mn-cs"/>
              </a:rPr>
              <a:t>)</a:t>
            </a:r>
          </a:p>
          <a:p>
            <a:pPr fontAlgn="base"/>
            <a:r>
              <a:rPr lang="es-BO" sz="1200" b="0" kern="1200" dirty="0">
                <a:solidFill>
                  <a:schemeClr val="tx1"/>
                </a:solidFill>
                <a:effectLst/>
                <a:latin typeface="+mn-lt"/>
                <a:ea typeface="+mn-ea"/>
                <a:cs typeface="+mn-cs"/>
              </a:rPr>
              <a:t>Combina la imagen redimensionada bilinealmente con las características aprendidas.</a:t>
            </a:r>
          </a:p>
          <a:p>
            <a:pPr fontAlgn="base"/>
            <a:r>
              <a:rPr lang="es-BO" sz="1200" b="0" kern="1200" dirty="0">
                <a:solidFill>
                  <a:schemeClr val="tx1"/>
                </a:solidFill>
                <a:effectLst/>
                <a:latin typeface="+mn-lt"/>
                <a:ea typeface="+mn-ea"/>
                <a:cs typeface="+mn-cs"/>
              </a:rPr>
              <a:t>Sin parámetros adicionales.</a:t>
            </a:r>
          </a:p>
          <a:p>
            <a:pPr fontAlgn="base"/>
            <a:r>
              <a:rPr lang="es-BO" sz="1200" b="0" kern="1200" dirty="0">
                <a:solidFill>
                  <a:schemeClr val="tx1"/>
                </a:solidFill>
                <a:effectLst/>
                <a:latin typeface="+mn-lt"/>
                <a:ea typeface="+mn-ea"/>
                <a:cs typeface="+mn-cs"/>
              </a:rPr>
              <a:t>Capa Convolucional Final</a:t>
            </a:r>
          </a:p>
          <a:p>
            <a:pPr fontAlgn="base"/>
            <a:r>
              <a:rPr lang="es-BO" sz="1200" b="0" kern="1200" dirty="0">
                <a:solidFill>
                  <a:schemeClr val="tx1"/>
                </a:solidFill>
                <a:effectLst/>
                <a:latin typeface="+mn-lt"/>
                <a:ea typeface="+mn-ea"/>
                <a:cs typeface="+mn-cs"/>
              </a:rPr>
              <a:t>Genera la imagen redimensionada final.</a:t>
            </a:r>
          </a:p>
          <a:p>
            <a:pPr fontAlgn="base"/>
            <a:r>
              <a:rPr lang="es-BO" sz="1200" b="0" kern="1200" dirty="0">
                <a:solidFill>
                  <a:schemeClr val="tx1"/>
                </a:solidFill>
                <a:effectLst/>
                <a:latin typeface="+mn-lt"/>
                <a:ea typeface="+mn-ea"/>
                <a:cs typeface="+mn-cs"/>
              </a:rPr>
              <a:t>Conv2d(k7n3s1).</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BO" sz="1200" b="0" i="0" kern="1200" dirty="0">
              <a:solidFill>
                <a:schemeClr val="tx1"/>
              </a:solidFill>
              <a:effectLst/>
              <a:latin typeface="+mn-lt"/>
              <a:ea typeface="+mn-ea"/>
              <a:cs typeface="+mn-cs"/>
            </a:endParaRPr>
          </a:p>
        </p:txBody>
      </p:sp>
      <p:sp>
        <p:nvSpPr>
          <p:cNvPr id="4" name="Marcador de número de diapositiva 3">
            <a:extLst>
              <a:ext uri="{FF2B5EF4-FFF2-40B4-BE49-F238E27FC236}">
                <a16:creationId xmlns:a16="http://schemas.microsoft.com/office/drawing/2014/main" id="{2C81531A-99BE-785E-6565-B5B16D539536}"/>
              </a:ext>
            </a:extLst>
          </p:cNvPr>
          <p:cNvSpPr>
            <a:spLocks noGrp="1"/>
          </p:cNvSpPr>
          <p:nvPr>
            <p:ph type="sldNum" sz="quarter" idx="5"/>
          </p:nvPr>
        </p:nvSpPr>
        <p:spPr/>
        <p:txBody>
          <a:bodyPr/>
          <a:lstStyle/>
          <a:p>
            <a:fld id="{6FC8D850-966F-45A6-8DE7-15B891E7D40D}" type="slidenum">
              <a:rPr lang="pt-BR" smtClean="0"/>
              <a:t>20</a:t>
            </a:fld>
            <a:endParaRPr lang="pt-BR"/>
          </a:p>
        </p:txBody>
      </p:sp>
    </p:spTree>
    <p:extLst>
      <p:ext uri="{BB962C8B-B14F-4D97-AF65-F5344CB8AC3E}">
        <p14:creationId xmlns:p14="http://schemas.microsoft.com/office/powerpoint/2010/main" val="22257199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6B731D-07C1-BABA-78E2-B4688065D6D2}"/>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A57BB5A-27E8-D05E-6A63-90E27AB6B329}"/>
              </a:ext>
            </a:extLst>
          </p:cNvPr>
          <p:cNvSpPr>
            <a:spLocks noGrp="1" noRot="1" noChangeAspect="1"/>
          </p:cNvSpPr>
          <p:nvPr>
            <p:ph type="sldImg"/>
          </p:nvPr>
        </p:nvSpPr>
        <p:spPr/>
        <p:txBody>
          <a:bodyPr/>
          <a:lstStyle/>
          <a:p>
            <a:endParaRPr lang="es-BO"/>
          </a:p>
        </p:txBody>
      </p:sp>
      <p:sp>
        <p:nvSpPr>
          <p:cNvPr id="3" name="Marcador de notas 2">
            <a:extLst>
              <a:ext uri="{FF2B5EF4-FFF2-40B4-BE49-F238E27FC236}">
                <a16:creationId xmlns:a16="http://schemas.microsoft.com/office/drawing/2014/main" id="{AEBB987A-F17E-4804-0033-4F243161B53D}"/>
              </a:ext>
            </a:extLst>
          </p:cNvPr>
          <p:cNvSpPr>
            <a:spLocks noGrp="1"/>
          </p:cNvSpPr>
          <p:nvPr>
            <p:ph type="body" idx="1"/>
          </p:nvPr>
        </p:nvSpPr>
        <p:spPr/>
        <p:txBody>
          <a:bodyPr/>
          <a:lstStyle/>
          <a:p>
            <a:r>
              <a:rPr lang="es-BO" sz="1200" b="0" i="0" kern="1200" dirty="0">
                <a:solidFill>
                  <a:schemeClr val="tx1"/>
                </a:solidFill>
                <a:effectLst/>
                <a:latin typeface="+mn-lt"/>
                <a:ea typeface="+mn-ea"/>
                <a:cs typeface="+mn-cs"/>
              </a:rPr>
              <a:t>Conv2d(k7n16s1) significa una capa convolucional con un </a:t>
            </a:r>
            <a:r>
              <a:rPr lang="es-BO" sz="1200" b="0" i="0" kern="1200" dirty="0" err="1">
                <a:solidFill>
                  <a:schemeClr val="tx1"/>
                </a:solidFill>
                <a:effectLst/>
                <a:latin typeface="+mn-lt"/>
                <a:ea typeface="+mn-ea"/>
                <a:cs typeface="+mn-cs"/>
              </a:rPr>
              <a:t>kernel</a:t>
            </a:r>
            <a:r>
              <a:rPr lang="es-BO" sz="1200" b="0" i="0" kern="1200" dirty="0">
                <a:solidFill>
                  <a:schemeClr val="tx1"/>
                </a:solidFill>
                <a:effectLst/>
                <a:latin typeface="+mn-lt"/>
                <a:ea typeface="+mn-ea"/>
                <a:cs typeface="+mn-cs"/>
              </a:rPr>
              <a:t> de 7×7, 16 filtros (o canales de Salida) y un </a:t>
            </a:r>
            <a:r>
              <a:rPr lang="es-BO" sz="1200" b="0" i="0" kern="1200" dirty="0" err="1">
                <a:solidFill>
                  <a:schemeClr val="tx1"/>
                </a:solidFill>
                <a:effectLst/>
                <a:latin typeface="+mn-lt"/>
                <a:ea typeface="+mn-ea"/>
                <a:cs typeface="+mn-cs"/>
              </a:rPr>
              <a:t>stride</a:t>
            </a:r>
            <a:r>
              <a:rPr lang="es-BO" sz="1200" b="0" i="0" kern="1200" dirty="0">
                <a:solidFill>
                  <a:schemeClr val="tx1"/>
                </a:solidFill>
                <a:effectLst/>
                <a:latin typeface="+mn-lt"/>
                <a:ea typeface="+mn-ea"/>
                <a:cs typeface="+mn-cs"/>
              </a:rPr>
              <a:t> de 1.</a:t>
            </a:r>
          </a:p>
          <a:p>
            <a:r>
              <a:rPr lang="es-BO" sz="1200" b="0" i="0" kern="1200" dirty="0" err="1">
                <a:solidFill>
                  <a:schemeClr val="tx1"/>
                </a:solidFill>
                <a:effectLst/>
                <a:latin typeface="+mn-lt"/>
                <a:ea typeface="+mn-ea"/>
                <a:cs typeface="+mn-cs"/>
              </a:rPr>
              <a:t>BatchNorm</a:t>
            </a:r>
            <a:r>
              <a:rPr lang="es-BO" sz="1200" b="0" i="0" kern="1200" dirty="0">
                <a:solidFill>
                  <a:schemeClr val="tx1"/>
                </a:solidFill>
                <a:effectLst/>
                <a:latin typeface="+mn-lt"/>
                <a:ea typeface="+mn-ea"/>
                <a:cs typeface="+mn-cs"/>
              </a:rPr>
              <a:t>: Normalización por lotes.</a:t>
            </a:r>
          </a:p>
          <a:p>
            <a:r>
              <a:rPr lang="es-BO" sz="1200" b="0" i="0" kern="1200" dirty="0" err="1">
                <a:solidFill>
                  <a:schemeClr val="tx1"/>
                </a:solidFill>
                <a:effectLst/>
                <a:latin typeface="+mn-lt"/>
                <a:ea typeface="+mn-ea"/>
                <a:cs typeface="+mn-cs"/>
              </a:rPr>
              <a:t>Leaky</a:t>
            </a:r>
            <a:r>
              <a:rPr lang="es-BO" sz="1200" b="0" i="0" kern="1200" dirty="0">
                <a:solidFill>
                  <a:schemeClr val="tx1"/>
                </a:solidFill>
                <a:effectLst/>
                <a:latin typeface="+mn-lt"/>
                <a:ea typeface="+mn-ea"/>
                <a:cs typeface="+mn-cs"/>
              </a:rPr>
              <a:t> </a:t>
            </a:r>
            <a:r>
              <a:rPr lang="es-BO" sz="1200" b="0" i="0" kern="1200" dirty="0" err="1">
                <a:solidFill>
                  <a:schemeClr val="tx1"/>
                </a:solidFill>
                <a:effectLst/>
                <a:latin typeface="+mn-lt"/>
                <a:ea typeface="+mn-ea"/>
                <a:cs typeface="+mn-cs"/>
              </a:rPr>
              <a:t>ReLU</a:t>
            </a:r>
            <a:r>
              <a:rPr lang="es-BO" sz="1200" b="0" i="0" kern="1200" dirty="0">
                <a:solidFill>
                  <a:schemeClr val="tx1"/>
                </a:solidFill>
                <a:effectLst/>
                <a:latin typeface="+mn-lt"/>
                <a:ea typeface="+mn-ea"/>
                <a:cs typeface="+mn-cs"/>
              </a:rPr>
              <a:t>: Función de activación.</a:t>
            </a:r>
            <a:br>
              <a:rPr lang="es-BO" sz="1200" b="0" i="0" kern="1200" dirty="0">
                <a:solidFill>
                  <a:schemeClr val="tx1"/>
                </a:solidFill>
                <a:effectLst/>
                <a:latin typeface="+mn-lt"/>
                <a:ea typeface="+mn-ea"/>
                <a:cs typeface="+mn-cs"/>
              </a:rPr>
            </a:br>
            <a:r>
              <a:rPr lang="es-BO" dirty="0"/>
              <a:t>Qué son los bloques residuales?</a:t>
            </a:r>
          </a:p>
          <a:p>
            <a:r>
              <a:rPr lang="es-BO" dirty="0"/>
              <a:t>Un bloque residual es una estructura que contiene varias capas convolucionales, normalización por lotes (</a:t>
            </a:r>
            <a:r>
              <a:rPr lang="es-BO" dirty="0" err="1"/>
              <a:t>BatchNorm</a:t>
            </a:r>
            <a:r>
              <a:rPr lang="es-BO" dirty="0"/>
              <a:t>) y funciones de activación (</a:t>
            </a:r>
            <a:r>
              <a:rPr lang="es-BO" dirty="0" err="1"/>
              <a:t>Leaky</a:t>
            </a:r>
            <a:r>
              <a:rPr lang="es-BO" dirty="0"/>
              <a:t> </a:t>
            </a:r>
            <a:r>
              <a:rPr lang="es-BO" dirty="0" err="1"/>
              <a:t>ReLU</a:t>
            </a:r>
            <a:r>
              <a:rPr lang="es-BO" dirty="0"/>
              <a:t>).</a:t>
            </a:r>
            <a:endParaRPr lang="es-BO" sz="1200" b="0" i="0" kern="1200" dirty="0">
              <a:solidFill>
                <a:schemeClr val="tx1"/>
              </a:solidFill>
              <a:effectLst/>
              <a:latin typeface="+mn-lt"/>
              <a:ea typeface="+mn-ea"/>
              <a:cs typeface="+mn-cs"/>
            </a:endParaRPr>
          </a:p>
        </p:txBody>
      </p:sp>
      <p:sp>
        <p:nvSpPr>
          <p:cNvPr id="4" name="Marcador de número de diapositiva 3">
            <a:extLst>
              <a:ext uri="{FF2B5EF4-FFF2-40B4-BE49-F238E27FC236}">
                <a16:creationId xmlns:a16="http://schemas.microsoft.com/office/drawing/2014/main" id="{EBB96D7B-84C2-FE27-C174-0F359A808586}"/>
              </a:ext>
            </a:extLst>
          </p:cNvPr>
          <p:cNvSpPr>
            <a:spLocks noGrp="1"/>
          </p:cNvSpPr>
          <p:nvPr>
            <p:ph type="sldNum" sz="quarter" idx="5"/>
          </p:nvPr>
        </p:nvSpPr>
        <p:spPr/>
        <p:txBody>
          <a:bodyPr/>
          <a:lstStyle/>
          <a:p>
            <a:fld id="{6FC8D850-966F-45A6-8DE7-15B891E7D40D}" type="slidenum">
              <a:rPr lang="pt-BR" smtClean="0"/>
              <a:t>21</a:t>
            </a:fld>
            <a:endParaRPr lang="pt-BR"/>
          </a:p>
        </p:txBody>
      </p:sp>
    </p:spTree>
    <p:extLst>
      <p:ext uri="{BB962C8B-B14F-4D97-AF65-F5344CB8AC3E}">
        <p14:creationId xmlns:p14="http://schemas.microsoft.com/office/powerpoint/2010/main" val="33768851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E8974C-1BF3-4F8A-D9C1-2A002E9FD67B}"/>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1EF8C2D-92BD-DF63-BAED-8E68E531F141}"/>
              </a:ext>
            </a:extLst>
          </p:cNvPr>
          <p:cNvSpPr>
            <a:spLocks noGrp="1" noRot="1" noChangeAspect="1"/>
          </p:cNvSpPr>
          <p:nvPr>
            <p:ph type="sldImg"/>
          </p:nvPr>
        </p:nvSpPr>
        <p:spPr/>
        <p:txBody>
          <a:bodyPr/>
          <a:lstStyle/>
          <a:p>
            <a:endParaRPr lang="es-BO"/>
          </a:p>
        </p:txBody>
      </p:sp>
      <p:sp>
        <p:nvSpPr>
          <p:cNvPr id="3" name="Marcador de notas 2">
            <a:extLst>
              <a:ext uri="{FF2B5EF4-FFF2-40B4-BE49-F238E27FC236}">
                <a16:creationId xmlns:a16="http://schemas.microsoft.com/office/drawing/2014/main" id="{C2EEFE51-8A4B-00E5-2F2A-6F34C36DFCA6}"/>
              </a:ext>
            </a:extLst>
          </p:cNvPr>
          <p:cNvSpPr>
            <a:spLocks noGrp="1"/>
          </p:cNvSpPr>
          <p:nvPr>
            <p:ph type="body" idx="1"/>
          </p:nvPr>
        </p:nvSpPr>
        <p:spPr/>
        <p:txBody>
          <a:bodyPr/>
          <a:lstStyle/>
          <a:p>
            <a:r>
              <a:rPr lang="es-BO" dirty="0"/>
              <a:t>Significa que la red está aplicando </a:t>
            </a:r>
            <a:r>
              <a:rPr lang="es-BO" b="1" dirty="0"/>
              <a:t>16 convoluciones diferentes</a:t>
            </a:r>
            <a:r>
              <a:rPr lang="es-BO" dirty="0"/>
              <a:t> sobre la entrada, cada una con una ventanita de 7×7 píxeles, moviéndose de a un píxel por vez.</a:t>
            </a:r>
            <a:br>
              <a:rPr lang="es-BO" dirty="0"/>
            </a:br>
            <a:r>
              <a:rPr lang="es-BO" dirty="0"/>
              <a:t>El resultado son </a:t>
            </a:r>
            <a:r>
              <a:rPr lang="es-BO" b="1" dirty="0"/>
              <a:t>16 mapas de salida</a:t>
            </a:r>
            <a:r>
              <a:rPr lang="es-BO" dirty="0"/>
              <a:t>, que contienen patrones extraídos de la imagen a esa escala</a:t>
            </a:r>
            <a:endParaRPr lang="es-BO" sz="1200" b="0" i="0" kern="1200" dirty="0">
              <a:solidFill>
                <a:schemeClr val="tx1"/>
              </a:solidFill>
              <a:effectLst/>
              <a:latin typeface="+mn-lt"/>
              <a:ea typeface="+mn-ea"/>
              <a:cs typeface="+mn-cs"/>
            </a:endParaRPr>
          </a:p>
        </p:txBody>
      </p:sp>
      <p:sp>
        <p:nvSpPr>
          <p:cNvPr id="4" name="Marcador de número de diapositiva 3">
            <a:extLst>
              <a:ext uri="{FF2B5EF4-FFF2-40B4-BE49-F238E27FC236}">
                <a16:creationId xmlns:a16="http://schemas.microsoft.com/office/drawing/2014/main" id="{79448FCD-D79F-22C5-2F84-902B2CE6CF4C}"/>
              </a:ext>
            </a:extLst>
          </p:cNvPr>
          <p:cNvSpPr>
            <a:spLocks noGrp="1"/>
          </p:cNvSpPr>
          <p:nvPr>
            <p:ph type="sldNum" sz="quarter" idx="5"/>
          </p:nvPr>
        </p:nvSpPr>
        <p:spPr/>
        <p:txBody>
          <a:bodyPr/>
          <a:lstStyle/>
          <a:p>
            <a:fld id="{6FC8D850-966F-45A6-8DE7-15B891E7D40D}" type="slidenum">
              <a:rPr lang="pt-BR" smtClean="0"/>
              <a:t>22</a:t>
            </a:fld>
            <a:endParaRPr lang="pt-BR"/>
          </a:p>
        </p:txBody>
      </p:sp>
    </p:spTree>
    <p:extLst>
      <p:ext uri="{BB962C8B-B14F-4D97-AF65-F5344CB8AC3E}">
        <p14:creationId xmlns:p14="http://schemas.microsoft.com/office/powerpoint/2010/main" val="12335541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5D904C-9474-0926-2275-5E3D0BACC39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7C16E1BA-2F40-6836-A53C-00EB38B06F65}"/>
              </a:ext>
            </a:extLst>
          </p:cNvPr>
          <p:cNvSpPr>
            <a:spLocks noGrp="1" noRot="1" noChangeAspect="1"/>
          </p:cNvSpPr>
          <p:nvPr>
            <p:ph type="sldImg"/>
          </p:nvPr>
        </p:nvSpPr>
        <p:spPr/>
        <p:txBody>
          <a:bodyPr/>
          <a:lstStyle/>
          <a:p>
            <a:endParaRPr lang="es-BO"/>
          </a:p>
        </p:txBody>
      </p:sp>
      <p:sp>
        <p:nvSpPr>
          <p:cNvPr id="3" name="Marcador de notas 2">
            <a:extLst>
              <a:ext uri="{FF2B5EF4-FFF2-40B4-BE49-F238E27FC236}">
                <a16:creationId xmlns:a16="http://schemas.microsoft.com/office/drawing/2014/main" id="{9B7E387E-BD32-0484-AC54-B5FC547FFF9B}"/>
              </a:ext>
            </a:extLst>
          </p:cNvPr>
          <p:cNvSpPr>
            <a:spLocks noGrp="1"/>
          </p:cNvSpPr>
          <p:nvPr>
            <p:ph type="body" idx="1"/>
          </p:nvPr>
        </p:nvSpPr>
        <p:spPr/>
        <p:txBody>
          <a:bodyPr/>
          <a:lstStyle/>
          <a:p>
            <a:r>
              <a:rPr lang="es-BO" sz="1200" b="0" i="0" kern="1200" dirty="0" err="1">
                <a:solidFill>
                  <a:schemeClr val="tx1"/>
                </a:solidFill>
                <a:effectLst/>
                <a:latin typeface="+mn-lt"/>
                <a:ea typeface="+mn-ea"/>
                <a:cs typeface="+mn-cs"/>
              </a:rPr>
              <a:t>BatchNorm</a:t>
            </a:r>
            <a:r>
              <a:rPr lang="es-BO" sz="1200" b="0" i="0" kern="1200" dirty="0">
                <a:solidFill>
                  <a:schemeClr val="tx1"/>
                </a:solidFill>
                <a:effectLst/>
                <a:latin typeface="+mn-lt"/>
                <a:ea typeface="+mn-ea"/>
                <a:cs typeface="+mn-cs"/>
              </a:rPr>
              <a:t>: Normalización por lotes.</a:t>
            </a:r>
          </a:p>
          <a:p>
            <a:r>
              <a:rPr lang="es-BO" sz="1200" b="0" i="0" kern="1200" dirty="0" err="1">
                <a:solidFill>
                  <a:schemeClr val="tx1"/>
                </a:solidFill>
                <a:effectLst/>
                <a:latin typeface="+mn-lt"/>
                <a:ea typeface="+mn-ea"/>
                <a:cs typeface="+mn-cs"/>
              </a:rPr>
              <a:t>Leaky</a:t>
            </a:r>
            <a:r>
              <a:rPr lang="es-BO" sz="1200" b="0" i="0" kern="1200" dirty="0">
                <a:solidFill>
                  <a:schemeClr val="tx1"/>
                </a:solidFill>
                <a:effectLst/>
                <a:latin typeface="+mn-lt"/>
                <a:ea typeface="+mn-ea"/>
                <a:cs typeface="+mn-cs"/>
              </a:rPr>
              <a:t> </a:t>
            </a:r>
            <a:r>
              <a:rPr lang="es-BO" sz="1200" b="0" i="0" kern="1200" dirty="0" err="1">
                <a:solidFill>
                  <a:schemeClr val="tx1"/>
                </a:solidFill>
                <a:effectLst/>
                <a:latin typeface="+mn-lt"/>
                <a:ea typeface="+mn-ea"/>
                <a:cs typeface="+mn-cs"/>
              </a:rPr>
              <a:t>ReLU</a:t>
            </a:r>
            <a:r>
              <a:rPr lang="es-BO" sz="1200" b="0" i="0" kern="1200" dirty="0">
                <a:solidFill>
                  <a:schemeClr val="tx1"/>
                </a:solidFill>
                <a:effectLst/>
                <a:latin typeface="+mn-lt"/>
                <a:ea typeface="+mn-ea"/>
                <a:cs typeface="+mn-cs"/>
              </a:rPr>
              <a:t>: Función de activación.</a:t>
            </a:r>
            <a:endParaRPr lang="es-BO" dirty="0"/>
          </a:p>
          <a:p>
            <a:r>
              <a:rPr lang="es-BO" dirty="0"/>
              <a:t>Un bloque residual es una estructura que contiene varias capas convolucionales, normalización por lotes (</a:t>
            </a:r>
            <a:r>
              <a:rPr lang="es-BO" dirty="0" err="1"/>
              <a:t>BatchNorm</a:t>
            </a:r>
            <a:r>
              <a:rPr lang="es-BO" dirty="0"/>
              <a:t>) y funciones de activación (</a:t>
            </a:r>
            <a:r>
              <a:rPr lang="es-BO" dirty="0" err="1"/>
              <a:t>Leaky</a:t>
            </a:r>
            <a:r>
              <a:rPr lang="es-BO" dirty="0"/>
              <a:t> </a:t>
            </a:r>
            <a:r>
              <a:rPr lang="es-BO" dirty="0" err="1"/>
              <a:t>ReLU</a:t>
            </a:r>
            <a:r>
              <a:rPr lang="es-BO" dirty="0"/>
              <a:t>).</a:t>
            </a:r>
            <a:endParaRPr lang="es-BO" sz="1200" b="0" i="0" kern="1200" dirty="0">
              <a:solidFill>
                <a:schemeClr val="tx1"/>
              </a:solidFill>
              <a:effectLst/>
              <a:latin typeface="+mn-lt"/>
              <a:ea typeface="+mn-ea"/>
              <a:cs typeface="+mn-cs"/>
            </a:endParaRPr>
          </a:p>
        </p:txBody>
      </p:sp>
      <p:sp>
        <p:nvSpPr>
          <p:cNvPr id="4" name="Marcador de número de diapositiva 3">
            <a:extLst>
              <a:ext uri="{FF2B5EF4-FFF2-40B4-BE49-F238E27FC236}">
                <a16:creationId xmlns:a16="http://schemas.microsoft.com/office/drawing/2014/main" id="{30BF749A-E95F-F054-B3C2-55DC6AE4E5FF}"/>
              </a:ext>
            </a:extLst>
          </p:cNvPr>
          <p:cNvSpPr>
            <a:spLocks noGrp="1"/>
          </p:cNvSpPr>
          <p:nvPr>
            <p:ph type="sldNum" sz="quarter" idx="5"/>
          </p:nvPr>
        </p:nvSpPr>
        <p:spPr/>
        <p:txBody>
          <a:bodyPr/>
          <a:lstStyle/>
          <a:p>
            <a:fld id="{6FC8D850-966F-45A6-8DE7-15B891E7D40D}" type="slidenum">
              <a:rPr lang="pt-BR" smtClean="0"/>
              <a:t>23</a:t>
            </a:fld>
            <a:endParaRPr lang="pt-BR"/>
          </a:p>
        </p:txBody>
      </p:sp>
    </p:spTree>
    <p:extLst>
      <p:ext uri="{BB962C8B-B14F-4D97-AF65-F5344CB8AC3E}">
        <p14:creationId xmlns:p14="http://schemas.microsoft.com/office/powerpoint/2010/main" val="143887946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713A95-1DE1-3FDF-C343-47B9C7B50CB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099CE99-E389-D313-253C-F883AAF0FF6F}"/>
              </a:ext>
            </a:extLst>
          </p:cNvPr>
          <p:cNvSpPr>
            <a:spLocks noGrp="1" noRot="1" noChangeAspect="1"/>
          </p:cNvSpPr>
          <p:nvPr>
            <p:ph type="sldImg"/>
          </p:nvPr>
        </p:nvSpPr>
        <p:spPr/>
        <p:txBody>
          <a:bodyPr/>
          <a:lstStyle/>
          <a:p>
            <a:endParaRPr lang="es-BO"/>
          </a:p>
        </p:txBody>
      </p:sp>
      <p:sp>
        <p:nvSpPr>
          <p:cNvPr id="3" name="Marcador de notas 2">
            <a:extLst>
              <a:ext uri="{FF2B5EF4-FFF2-40B4-BE49-F238E27FC236}">
                <a16:creationId xmlns:a16="http://schemas.microsoft.com/office/drawing/2014/main" id="{CE523D13-D3C1-1C3E-F327-DC5D4490A498}"/>
              </a:ext>
            </a:extLst>
          </p:cNvPr>
          <p:cNvSpPr>
            <a:spLocks noGrp="1"/>
          </p:cNvSpPr>
          <p:nvPr>
            <p:ph type="body" idx="1"/>
          </p:nvPr>
        </p:nvSpPr>
        <p:spPr/>
        <p:txBody>
          <a:bodyPr/>
          <a:lstStyle/>
          <a:p>
            <a:r>
              <a:rPr lang="es-BO" sz="1200" b="0" i="0" kern="1200" dirty="0">
                <a:solidFill>
                  <a:schemeClr val="tx1"/>
                </a:solidFill>
                <a:effectLst/>
                <a:latin typeface="+mn-lt"/>
                <a:ea typeface="+mn-ea"/>
                <a:cs typeface="+mn-cs"/>
              </a:rPr>
              <a:t>una capa convolucional con un </a:t>
            </a:r>
            <a:r>
              <a:rPr lang="es-BO" sz="1200" b="0" i="0" kern="1200" dirty="0" err="1">
                <a:solidFill>
                  <a:schemeClr val="tx1"/>
                </a:solidFill>
                <a:effectLst/>
                <a:latin typeface="+mn-lt"/>
                <a:ea typeface="+mn-ea"/>
                <a:cs typeface="+mn-cs"/>
              </a:rPr>
              <a:t>kernel</a:t>
            </a:r>
            <a:r>
              <a:rPr lang="es-BO" sz="1200" b="0" i="0" kern="1200" dirty="0">
                <a:solidFill>
                  <a:schemeClr val="tx1"/>
                </a:solidFill>
                <a:effectLst/>
                <a:latin typeface="+mn-lt"/>
                <a:ea typeface="+mn-ea"/>
                <a:cs typeface="+mn-cs"/>
              </a:rPr>
              <a:t> de 3×3, 16 filtros (o canales de Salida) y un </a:t>
            </a:r>
            <a:r>
              <a:rPr lang="es-BO" sz="1200" b="0" i="0" kern="1200" dirty="0" err="1">
                <a:solidFill>
                  <a:schemeClr val="tx1"/>
                </a:solidFill>
                <a:effectLst/>
                <a:latin typeface="+mn-lt"/>
                <a:ea typeface="+mn-ea"/>
                <a:cs typeface="+mn-cs"/>
              </a:rPr>
              <a:t>stride</a:t>
            </a:r>
            <a:r>
              <a:rPr lang="es-BO" sz="1200" b="0" i="0" kern="1200" dirty="0">
                <a:solidFill>
                  <a:schemeClr val="tx1"/>
                </a:solidFill>
                <a:effectLst/>
                <a:latin typeface="+mn-lt"/>
                <a:ea typeface="+mn-ea"/>
                <a:cs typeface="+mn-cs"/>
              </a:rPr>
              <a:t> de 1.</a:t>
            </a:r>
          </a:p>
          <a:p>
            <a:r>
              <a:rPr lang="es-BO" dirty="0"/>
              <a:t>¿Qué significa r = 1 o 2?</a:t>
            </a:r>
          </a:p>
          <a:p>
            <a:r>
              <a:rPr lang="es-BO" dirty="0"/>
              <a:t>r representa el número de bloques residuales en la arquitectura.</a:t>
            </a:r>
          </a:p>
          <a:p>
            <a:pPr marL="0" marR="0" lvl="0" indent="0" algn="l" defTabSz="914400" rtl="0" eaLnBrk="1" fontAlgn="auto" latinLnBrk="0" hangingPunct="1">
              <a:lnSpc>
                <a:spcPct val="100000"/>
              </a:lnSpc>
              <a:spcBef>
                <a:spcPts val="0"/>
              </a:spcBef>
              <a:spcAft>
                <a:spcPts val="0"/>
              </a:spcAft>
              <a:buClrTx/>
              <a:buSzTx/>
              <a:buFontTx/>
              <a:buNone/>
              <a:tabLst/>
              <a:defRPr/>
            </a:pPr>
            <a:r>
              <a:rPr lang="es-BO" sz="1200" b="0" i="0" kern="1200" dirty="0">
                <a:solidFill>
                  <a:schemeClr val="tx1"/>
                </a:solidFill>
                <a:effectLst/>
                <a:latin typeface="+mn-lt"/>
                <a:ea typeface="+mn-ea"/>
                <a:cs typeface="+mn-cs"/>
              </a:rPr>
              <a:t>n=16: Indica que cada capa convolucional en el modelo tiene 16 filtros.</a:t>
            </a:r>
            <a:endParaRPr lang="es-BO" dirty="0"/>
          </a:p>
          <a:p>
            <a:r>
              <a:rPr lang="es-BO" dirty="0"/>
              <a:t>En los experimentos realizados en el artículo, se probaron dos configuraciones:</a:t>
            </a:r>
          </a:p>
          <a:p>
            <a:r>
              <a:rPr lang="es-BO" dirty="0"/>
              <a:t>r = 1: Un solo bloque residual.</a:t>
            </a:r>
          </a:p>
          <a:p>
            <a:r>
              <a:rPr lang="es-BO" dirty="0"/>
              <a:t>r = 2: Dos bloques residuales.</a:t>
            </a:r>
            <a:br>
              <a:rPr lang="es-BO" dirty="0"/>
            </a:br>
            <a:r>
              <a:rPr lang="es-BO" dirty="0"/>
              <a:t>El número de bloques residuales afecta la capacidad del modelo para aprender características más complejas.</a:t>
            </a:r>
          </a:p>
          <a:p>
            <a:r>
              <a:rPr lang="es-BO" dirty="0"/>
              <a:t>Sin embargo, agregar más bloques aumenta el número de parámetros y puede requerir reducir el tamaño del lote (</a:t>
            </a:r>
            <a:r>
              <a:rPr lang="es-BO" dirty="0" err="1"/>
              <a:t>batch</a:t>
            </a:r>
            <a:r>
              <a:rPr lang="es-BO" dirty="0"/>
              <a:t> </a:t>
            </a:r>
            <a:r>
              <a:rPr lang="es-BO" dirty="0" err="1"/>
              <a:t>size</a:t>
            </a:r>
            <a:r>
              <a:rPr lang="es-BO" dirty="0"/>
              <a:t>) debido a limitaciones de memoria.</a:t>
            </a:r>
          </a:p>
        </p:txBody>
      </p:sp>
      <p:sp>
        <p:nvSpPr>
          <p:cNvPr id="4" name="Marcador de número de diapositiva 3">
            <a:extLst>
              <a:ext uri="{FF2B5EF4-FFF2-40B4-BE49-F238E27FC236}">
                <a16:creationId xmlns:a16="http://schemas.microsoft.com/office/drawing/2014/main" id="{2909932B-2E83-5620-AC9A-E7784CC74E13}"/>
              </a:ext>
            </a:extLst>
          </p:cNvPr>
          <p:cNvSpPr>
            <a:spLocks noGrp="1"/>
          </p:cNvSpPr>
          <p:nvPr>
            <p:ph type="sldNum" sz="quarter" idx="5"/>
          </p:nvPr>
        </p:nvSpPr>
        <p:spPr/>
        <p:txBody>
          <a:bodyPr/>
          <a:lstStyle/>
          <a:p>
            <a:fld id="{6FC8D850-966F-45A6-8DE7-15B891E7D40D}" type="slidenum">
              <a:rPr lang="pt-BR" smtClean="0"/>
              <a:t>24</a:t>
            </a:fld>
            <a:endParaRPr lang="pt-BR"/>
          </a:p>
        </p:txBody>
      </p:sp>
    </p:spTree>
    <p:extLst>
      <p:ext uri="{BB962C8B-B14F-4D97-AF65-F5344CB8AC3E}">
        <p14:creationId xmlns:p14="http://schemas.microsoft.com/office/powerpoint/2010/main" val="57830388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383123-51A4-7E73-5523-40145C9075D8}"/>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A2B8512F-184A-8690-6E28-448CC2CDE954}"/>
              </a:ext>
            </a:extLst>
          </p:cNvPr>
          <p:cNvSpPr>
            <a:spLocks noGrp="1" noRot="1" noChangeAspect="1"/>
          </p:cNvSpPr>
          <p:nvPr>
            <p:ph type="sldImg"/>
          </p:nvPr>
        </p:nvSpPr>
        <p:spPr/>
        <p:txBody>
          <a:bodyPr/>
          <a:lstStyle/>
          <a:p>
            <a:endParaRPr lang="es-BO"/>
          </a:p>
        </p:txBody>
      </p:sp>
      <p:sp>
        <p:nvSpPr>
          <p:cNvPr id="3" name="Marcador de notas 2">
            <a:extLst>
              <a:ext uri="{FF2B5EF4-FFF2-40B4-BE49-F238E27FC236}">
                <a16:creationId xmlns:a16="http://schemas.microsoft.com/office/drawing/2014/main" id="{70D74A74-7A13-41B7-A37E-7A045DCF03CE}"/>
              </a:ext>
            </a:extLst>
          </p:cNvPr>
          <p:cNvSpPr>
            <a:spLocks noGrp="1"/>
          </p:cNvSpPr>
          <p:nvPr>
            <p:ph type="body" idx="1"/>
          </p:nvPr>
        </p:nvSpPr>
        <p:spPr/>
        <p:txBody>
          <a:bodyPr/>
          <a:lstStyle/>
          <a:p>
            <a:r>
              <a:rPr lang="es-BO" sz="1200" b="0" i="0" kern="1200" dirty="0">
                <a:solidFill>
                  <a:schemeClr val="tx1"/>
                </a:solidFill>
                <a:effectLst/>
                <a:latin typeface="+mn-lt"/>
                <a:ea typeface="+mn-ea"/>
                <a:cs typeface="+mn-cs"/>
              </a:rPr>
              <a:t>n=16: Indica que cada capa convolucional en el modelo tiene 16 filtros.</a:t>
            </a:r>
          </a:p>
          <a:p>
            <a:r>
              <a:rPr lang="es-BO" sz="1200" b="0" i="0" kern="1200" dirty="0">
                <a:solidFill>
                  <a:schemeClr val="tx1"/>
                </a:solidFill>
                <a:effectLst/>
                <a:latin typeface="+mn-lt"/>
                <a:ea typeface="+mn-ea"/>
                <a:cs typeface="+mn-cs"/>
              </a:rPr>
              <a:t>n=32: Indica que cada capa convolucional en el modelo tiene 32 filtros.</a:t>
            </a:r>
          </a:p>
          <a:p>
            <a:pPr marL="0" marR="0" lvl="0" indent="0" algn="l" defTabSz="914400" rtl="0" eaLnBrk="1" fontAlgn="auto" latinLnBrk="0" hangingPunct="1">
              <a:lnSpc>
                <a:spcPct val="100000"/>
              </a:lnSpc>
              <a:spcBef>
                <a:spcPts val="0"/>
              </a:spcBef>
              <a:spcAft>
                <a:spcPts val="0"/>
              </a:spcAft>
              <a:buClrTx/>
              <a:buSzTx/>
              <a:buFontTx/>
              <a:buNone/>
              <a:tabLst/>
              <a:defRPr/>
            </a:pPr>
            <a:r>
              <a:rPr lang="es-BO" sz="1200" b="0" i="0" kern="1200" dirty="0">
                <a:solidFill>
                  <a:schemeClr val="tx1"/>
                </a:solidFill>
                <a:effectLst/>
                <a:latin typeface="+mn-lt"/>
                <a:ea typeface="+mn-ea"/>
                <a:cs typeface="+mn-cs"/>
              </a:rPr>
              <a:t>El número de filtros afecta directamente la capacidad del modelo para aprender características más complejas, pero también incrementa el número total de parámetros.</a:t>
            </a:r>
            <a:br>
              <a:rPr lang="es-BO" sz="1200" b="0" i="0" kern="1200" dirty="0">
                <a:solidFill>
                  <a:schemeClr val="tx1"/>
                </a:solidFill>
                <a:effectLst/>
                <a:latin typeface="+mn-lt"/>
                <a:ea typeface="+mn-ea"/>
                <a:cs typeface="+mn-cs"/>
              </a:rPr>
            </a:br>
            <a:r>
              <a:rPr lang="es-BO" sz="1200" b="0" i="0" kern="1200" dirty="0">
                <a:solidFill>
                  <a:schemeClr val="tx1"/>
                </a:solidFill>
                <a:effectLst/>
                <a:latin typeface="+mn-lt"/>
                <a:ea typeface="+mn-ea"/>
                <a:cs typeface="+mn-cs"/>
              </a:rPr>
              <a:t>r=1, r=2, r=3, r=4: Representa el número de bloques residuales en el modelo.</a:t>
            </a:r>
            <a:br>
              <a:rPr lang="es-BO" sz="1200" b="0" i="0" kern="1200" dirty="0">
                <a:solidFill>
                  <a:schemeClr val="tx1"/>
                </a:solidFill>
                <a:effectLst/>
                <a:latin typeface="+mn-lt"/>
                <a:ea typeface="+mn-ea"/>
                <a:cs typeface="+mn-cs"/>
              </a:rPr>
            </a:br>
            <a:r>
              <a:rPr lang="es-BO" sz="1200" b="0" i="0" kern="1200" dirty="0">
                <a:solidFill>
                  <a:schemeClr val="tx1"/>
                </a:solidFill>
                <a:effectLst/>
                <a:latin typeface="+mn-lt"/>
                <a:ea typeface="+mn-ea"/>
                <a:cs typeface="+mn-cs"/>
              </a:rPr>
              <a:t>Con n=16, pasar de r=1 a r=2 incrementa el número de parámetros de 11.87K a 16.48K.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BO" sz="1200" b="0" i="0" kern="1200" dirty="0">
              <a:solidFill>
                <a:schemeClr val="tx1"/>
              </a:solidFill>
              <a:effectLst/>
              <a:latin typeface="+mn-lt"/>
              <a:ea typeface="+mn-ea"/>
              <a:cs typeface="+mn-cs"/>
            </a:endParaRPr>
          </a:p>
        </p:txBody>
      </p:sp>
      <p:sp>
        <p:nvSpPr>
          <p:cNvPr id="4" name="Marcador de número de diapositiva 3">
            <a:extLst>
              <a:ext uri="{FF2B5EF4-FFF2-40B4-BE49-F238E27FC236}">
                <a16:creationId xmlns:a16="http://schemas.microsoft.com/office/drawing/2014/main" id="{87760D29-D9E7-41FB-ED67-17B55762124F}"/>
              </a:ext>
            </a:extLst>
          </p:cNvPr>
          <p:cNvSpPr>
            <a:spLocks noGrp="1"/>
          </p:cNvSpPr>
          <p:nvPr>
            <p:ph type="sldNum" sz="quarter" idx="5"/>
          </p:nvPr>
        </p:nvSpPr>
        <p:spPr/>
        <p:txBody>
          <a:bodyPr/>
          <a:lstStyle/>
          <a:p>
            <a:fld id="{6FC8D850-966F-45A6-8DE7-15B891E7D40D}" type="slidenum">
              <a:rPr lang="pt-BR" smtClean="0"/>
              <a:t>25</a:t>
            </a:fld>
            <a:endParaRPr lang="pt-BR"/>
          </a:p>
        </p:txBody>
      </p:sp>
    </p:spTree>
    <p:extLst>
      <p:ext uri="{BB962C8B-B14F-4D97-AF65-F5344CB8AC3E}">
        <p14:creationId xmlns:p14="http://schemas.microsoft.com/office/powerpoint/2010/main" val="109151484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A8041A-8306-6951-F854-1B329786797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8F7EF60E-F082-B0D9-B55C-CD06E67DF1EE}"/>
              </a:ext>
            </a:extLst>
          </p:cNvPr>
          <p:cNvSpPr>
            <a:spLocks noGrp="1" noRot="1" noChangeAspect="1"/>
          </p:cNvSpPr>
          <p:nvPr>
            <p:ph type="sldImg"/>
          </p:nvPr>
        </p:nvSpPr>
        <p:spPr/>
        <p:txBody>
          <a:bodyPr/>
          <a:lstStyle/>
          <a:p>
            <a:endParaRPr lang="es-BO"/>
          </a:p>
        </p:txBody>
      </p:sp>
      <p:sp>
        <p:nvSpPr>
          <p:cNvPr id="3" name="Marcador de notas 2">
            <a:extLst>
              <a:ext uri="{FF2B5EF4-FFF2-40B4-BE49-F238E27FC236}">
                <a16:creationId xmlns:a16="http://schemas.microsoft.com/office/drawing/2014/main" id="{245C827F-07C7-5FFC-A142-04AC3044FCDF}"/>
              </a:ext>
            </a:extLst>
          </p:cNvPr>
          <p:cNvSpPr>
            <a:spLocks noGrp="1"/>
          </p:cNvSpPr>
          <p:nvPr>
            <p:ph type="body" idx="1"/>
          </p:nvPr>
        </p:nvSpPr>
        <p:spPr/>
        <p:txBody>
          <a:bodyPr/>
          <a:lstStyle/>
          <a:p>
            <a:pPr lvl="1"/>
            <a:r>
              <a:rPr lang="es-BO" sz="1200" b="0" i="0" kern="1200" dirty="0">
                <a:solidFill>
                  <a:schemeClr val="tx1"/>
                </a:solidFill>
                <a:effectLst/>
                <a:latin typeface="+mn-lt"/>
                <a:ea typeface="+mn-ea"/>
                <a:cs typeface="+mn-cs"/>
              </a:rPr>
              <a:t>Top-1 Error ↓: Porcentaje de errores en la predicción de la clase más probable. Menor es mejor.</a:t>
            </a:r>
          </a:p>
          <a:p>
            <a:pPr lvl="1"/>
            <a:r>
              <a:rPr lang="es-BO" dirty="0"/>
              <a:t>PLCC ↑ (Pearson Linear </a:t>
            </a:r>
            <a:r>
              <a:rPr lang="es-BO" dirty="0" err="1"/>
              <a:t>Correlation</a:t>
            </a:r>
            <a:r>
              <a:rPr lang="es-BO" dirty="0"/>
              <a:t> </a:t>
            </a:r>
            <a:r>
              <a:rPr lang="es-BO" dirty="0" err="1"/>
              <a:t>Coefficient</a:t>
            </a:r>
            <a:r>
              <a:rPr lang="es-BO" dirty="0"/>
              <a:t>): Mide la correlación lineal entre las puntuaciones predichas y las puntuaciones reales. Mayor es mejor.</a:t>
            </a:r>
          </a:p>
        </p:txBody>
      </p:sp>
      <p:sp>
        <p:nvSpPr>
          <p:cNvPr id="4" name="Marcador de número de diapositiva 3">
            <a:extLst>
              <a:ext uri="{FF2B5EF4-FFF2-40B4-BE49-F238E27FC236}">
                <a16:creationId xmlns:a16="http://schemas.microsoft.com/office/drawing/2014/main" id="{29836F59-F473-555D-B19C-4C74A1F85BF2}"/>
              </a:ext>
            </a:extLst>
          </p:cNvPr>
          <p:cNvSpPr>
            <a:spLocks noGrp="1"/>
          </p:cNvSpPr>
          <p:nvPr>
            <p:ph type="sldNum" sz="quarter" idx="5"/>
          </p:nvPr>
        </p:nvSpPr>
        <p:spPr/>
        <p:txBody>
          <a:bodyPr/>
          <a:lstStyle/>
          <a:p>
            <a:fld id="{6FC8D850-966F-45A6-8DE7-15B891E7D40D}" type="slidenum">
              <a:rPr lang="pt-BR" smtClean="0"/>
              <a:t>26</a:t>
            </a:fld>
            <a:endParaRPr lang="pt-BR"/>
          </a:p>
        </p:txBody>
      </p:sp>
    </p:spTree>
    <p:extLst>
      <p:ext uri="{BB962C8B-B14F-4D97-AF65-F5344CB8AC3E}">
        <p14:creationId xmlns:p14="http://schemas.microsoft.com/office/powerpoint/2010/main" val="24722879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C9567C-D76C-32CE-1538-CC749FF939C3}"/>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9C8A2872-DF55-54FB-BBCD-E99556C1C3B5}"/>
              </a:ext>
            </a:extLst>
          </p:cNvPr>
          <p:cNvSpPr>
            <a:spLocks noGrp="1" noRot="1" noChangeAspect="1"/>
          </p:cNvSpPr>
          <p:nvPr>
            <p:ph type="sldImg"/>
          </p:nvPr>
        </p:nvSpPr>
        <p:spPr/>
        <p:txBody>
          <a:bodyPr/>
          <a:lstStyle/>
          <a:p>
            <a:endParaRPr lang="es-BO"/>
          </a:p>
        </p:txBody>
      </p:sp>
      <p:sp>
        <p:nvSpPr>
          <p:cNvPr id="3" name="Marcador de notas 2">
            <a:extLst>
              <a:ext uri="{FF2B5EF4-FFF2-40B4-BE49-F238E27FC236}">
                <a16:creationId xmlns:a16="http://schemas.microsoft.com/office/drawing/2014/main" id="{879523E7-5D8F-A22B-7198-1AE1A9F2BE52}"/>
              </a:ext>
            </a:extLst>
          </p:cNvPr>
          <p:cNvSpPr>
            <a:spLocks noGrp="1"/>
          </p:cNvSpPr>
          <p:nvPr>
            <p:ph type="body" idx="1"/>
          </p:nvPr>
        </p:nvSpPr>
        <p:spPr/>
        <p:txBody>
          <a:bodyPr/>
          <a:lstStyle/>
          <a:p>
            <a:r>
              <a:rPr lang="es-BO" sz="1200" b="0" i="0" kern="1200" dirty="0">
                <a:solidFill>
                  <a:schemeClr val="tx1"/>
                </a:solidFill>
                <a:effectLst/>
                <a:latin typeface="+mn-lt"/>
                <a:ea typeface="+mn-ea"/>
                <a:cs typeface="+mn-cs"/>
              </a:rPr>
              <a:t>Top-1 Error ↓: Esta métrica mide el porcentaje de veces que el modelo no predice correctamente la clase más probable.</a:t>
            </a:r>
          </a:p>
          <a:p>
            <a:pPr lvl="1"/>
            <a:r>
              <a:rPr lang="es-BO" sz="1200" b="0" i="0" kern="1200" dirty="0">
                <a:solidFill>
                  <a:schemeClr val="tx1"/>
                </a:solidFill>
                <a:effectLst/>
                <a:latin typeface="+mn-lt"/>
                <a:ea typeface="+mn-ea"/>
                <a:cs typeface="+mn-cs"/>
              </a:rPr>
              <a:t>Ejemplo:</a:t>
            </a:r>
          </a:p>
          <a:p>
            <a:pPr lvl="2"/>
            <a:r>
              <a:rPr lang="es-BO" sz="1200" b="0" i="0" kern="1200" dirty="0">
                <a:solidFill>
                  <a:schemeClr val="tx1"/>
                </a:solidFill>
                <a:effectLst/>
                <a:latin typeface="+mn-lt"/>
                <a:ea typeface="+mn-ea"/>
                <a:cs typeface="+mn-cs"/>
              </a:rPr>
              <a:t>Para Inception-v2, el error Top-1 disminuye de 26.7% (con bilineal) a 24.0% (con el </a:t>
            </a:r>
            <a:r>
              <a:rPr lang="es-BO" sz="1200" b="0" i="0" kern="1200" dirty="0" err="1">
                <a:solidFill>
                  <a:schemeClr val="tx1"/>
                </a:solidFill>
                <a:effectLst/>
                <a:latin typeface="+mn-lt"/>
                <a:ea typeface="+mn-ea"/>
                <a:cs typeface="+mn-cs"/>
              </a:rPr>
              <a:t>resizer</a:t>
            </a:r>
            <a:r>
              <a:rPr lang="es-BO" sz="1200" b="0" i="0" kern="1200" dirty="0">
                <a:solidFill>
                  <a:schemeClr val="tx1"/>
                </a:solidFill>
                <a:effectLst/>
                <a:latin typeface="+mn-lt"/>
                <a:ea typeface="+mn-ea"/>
                <a:cs typeface="+mn-cs"/>
              </a:rPr>
              <a:t> aprendido).</a:t>
            </a:r>
          </a:p>
          <a:p>
            <a:pPr lvl="1"/>
            <a:r>
              <a:rPr lang="es-BO" sz="1200" b="0" i="0" kern="1200" dirty="0">
                <a:solidFill>
                  <a:schemeClr val="tx1"/>
                </a:solidFill>
                <a:effectLst/>
                <a:latin typeface="+mn-lt"/>
                <a:ea typeface="+mn-ea"/>
                <a:cs typeface="+mn-cs"/>
              </a:rPr>
              <a:t>Esto indica que el </a:t>
            </a:r>
            <a:r>
              <a:rPr lang="es-BO" sz="1200" b="0" i="0" kern="1200" dirty="0" err="1">
                <a:solidFill>
                  <a:schemeClr val="tx1"/>
                </a:solidFill>
                <a:effectLst/>
                <a:latin typeface="+mn-lt"/>
                <a:ea typeface="+mn-ea"/>
                <a:cs typeface="+mn-cs"/>
              </a:rPr>
              <a:t>resizer</a:t>
            </a:r>
            <a:r>
              <a:rPr lang="es-BO" sz="1200" b="0" i="0" kern="1200" dirty="0">
                <a:solidFill>
                  <a:schemeClr val="tx1"/>
                </a:solidFill>
                <a:effectLst/>
                <a:latin typeface="+mn-lt"/>
                <a:ea typeface="+mn-ea"/>
                <a:cs typeface="+mn-cs"/>
              </a:rPr>
              <a:t> aprendido mejora significativamente la precisión del modelo en la tarea de clasificación.</a:t>
            </a:r>
          </a:p>
          <a:p>
            <a:endParaRPr lang="es-BO" dirty="0"/>
          </a:p>
        </p:txBody>
      </p:sp>
      <p:sp>
        <p:nvSpPr>
          <p:cNvPr id="4" name="Marcador de número de diapositiva 3">
            <a:extLst>
              <a:ext uri="{FF2B5EF4-FFF2-40B4-BE49-F238E27FC236}">
                <a16:creationId xmlns:a16="http://schemas.microsoft.com/office/drawing/2014/main" id="{F478EE45-D8BF-EB25-59AD-E8BCCE00A46B}"/>
              </a:ext>
            </a:extLst>
          </p:cNvPr>
          <p:cNvSpPr>
            <a:spLocks noGrp="1"/>
          </p:cNvSpPr>
          <p:nvPr>
            <p:ph type="sldNum" sz="quarter" idx="5"/>
          </p:nvPr>
        </p:nvSpPr>
        <p:spPr/>
        <p:txBody>
          <a:bodyPr/>
          <a:lstStyle/>
          <a:p>
            <a:fld id="{6FC8D850-966F-45A6-8DE7-15B891E7D40D}" type="slidenum">
              <a:rPr lang="pt-BR" smtClean="0"/>
              <a:t>27</a:t>
            </a:fld>
            <a:endParaRPr lang="pt-BR"/>
          </a:p>
        </p:txBody>
      </p:sp>
    </p:spTree>
    <p:extLst>
      <p:ext uri="{BB962C8B-B14F-4D97-AF65-F5344CB8AC3E}">
        <p14:creationId xmlns:p14="http://schemas.microsoft.com/office/powerpoint/2010/main" val="15235883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BO"/>
          </a:p>
        </p:txBody>
      </p:sp>
      <p:sp>
        <p:nvSpPr>
          <p:cNvPr id="3" name="Marcador de notas 2"/>
          <p:cNvSpPr>
            <a:spLocks noGrp="1"/>
          </p:cNvSpPr>
          <p:nvPr>
            <p:ph type="body" idx="1"/>
          </p:nvPr>
        </p:nvSpPr>
        <p:spPr/>
        <p:txBody>
          <a:bodyPr/>
          <a:lstStyle/>
          <a:p>
            <a:r>
              <a:rPr lang="pt-BR" dirty="0"/>
              <a:t>Já pensaram como reduzir uma imagem de alta resolução, como uma fotografia, para que uma IA consiga classificá-la sem perder detalhes importantes? </a:t>
            </a:r>
            <a:endParaRPr lang="es-BO" dirty="0"/>
          </a:p>
        </p:txBody>
      </p:sp>
      <p:sp>
        <p:nvSpPr>
          <p:cNvPr id="4" name="Marcador de número de diapositiva 3"/>
          <p:cNvSpPr>
            <a:spLocks noGrp="1"/>
          </p:cNvSpPr>
          <p:nvPr>
            <p:ph type="sldNum" sz="quarter" idx="5"/>
          </p:nvPr>
        </p:nvSpPr>
        <p:spPr/>
        <p:txBody>
          <a:bodyPr/>
          <a:lstStyle/>
          <a:p>
            <a:fld id="{6FC8D850-966F-45A6-8DE7-15B891E7D40D}" type="slidenum">
              <a:rPr lang="pt-BR" smtClean="0"/>
              <a:t>2</a:t>
            </a:fld>
            <a:endParaRPr lang="pt-BR"/>
          </a:p>
        </p:txBody>
      </p:sp>
    </p:spTree>
    <p:extLst>
      <p:ext uri="{BB962C8B-B14F-4D97-AF65-F5344CB8AC3E}">
        <p14:creationId xmlns:p14="http://schemas.microsoft.com/office/powerpoint/2010/main" val="382505149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813891-48B3-BD47-F649-D00E6258683D}"/>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65EC83D-D857-226A-C1A2-C103717056B0}"/>
              </a:ext>
            </a:extLst>
          </p:cNvPr>
          <p:cNvSpPr>
            <a:spLocks noGrp="1" noRot="1" noChangeAspect="1"/>
          </p:cNvSpPr>
          <p:nvPr>
            <p:ph type="sldImg"/>
          </p:nvPr>
        </p:nvSpPr>
        <p:spPr/>
        <p:txBody>
          <a:bodyPr/>
          <a:lstStyle/>
          <a:p>
            <a:endParaRPr lang="es-BO"/>
          </a:p>
        </p:txBody>
      </p:sp>
      <p:sp>
        <p:nvSpPr>
          <p:cNvPr id="3" name="Marcador de notas 2">
            <a:extLst>
              <a:ext uri="{FF2B5EF4-FFF2-40B4-BE49-F238E27FC236}">
                <a16:creationId xmlns:a16="http://schemas.microsoft.com/office/drawing/2014/main" id="{7679214B-B0CB-ED53-25E7-2992B2BC0984}"/>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BO" dirty="0">
                <a:effectLst/>
              </a:rPr>
              <a:t>Los modelos mencionados son estándares en visión computacional, cada uno con fortalezas específicas (</a:t>
            </a:r>
            <a:r>
              <a:rPr lang="es-BO" dirty="0" err="1">
                <a:effectLst/>
              </a:rPr>
              <a:t>e.g</a:t>
            </a:r>
            <a:r>
              <a:rPr lang="es-BO" dirty="0">
                <a:effectLst/>
              </a:rPr>
              <a:t>., ResNet-50 para robustez, MobileNet-v2 para eficiencia en móviles)</a:t>
            </a:r>
          </a:p>
          <a:p>
            <a:endParaRPr lang="es-BO" dirty="0"/>
          </a:p>
        </p:txBody>
      </p:sp>
      <p:sp>
        <p:nvSpPr>
          <p:cNvPr id="4" name="Marcador de número de diapositiva 3">
            <a:extLst>
              <a:ext uri="{FF2B5EF4-FFF2-40B4-BE49-F238E27FC236}">
                <a16:creationId xmlns:a16="http://schemas.microsoft.com/office/drawing/2014/main" id="{C858C336-E2E3-D2D2-E739-F64341C6EBAD}"/>
              </a:ext>
            </a:extLst>
          </p:cNvPr>
          <p:cNvSpPr>
            <a:spLocks noGrp="1"/>
          </p:cNvSpPr>
          <p:nvPr>
            <p:ph type="sldNum" sz="quarter" idx="5"/>
          </p:nvPr>
        </p:nvSpPr>
        <p:spPr/>
        <p:txBody>
          <a:bodyPr/>
          <a:lstStyle/>
          <a:p>
            <a:fld id="{6FC8D850-966F-45A6-8DE7-15B891E7D40D}" type="slidenum">
              <a:rPr lang="pt-BR" smtClean="0"/>
              <a:t>28</a:t>
            </a:fld>
            <a:endParaRPr lang="pt-BR"/>
          </a:p>
        </p:txBody>
      </p:sp>
    </p:spTree>
    <p:extLst>
      <p:ext uri="{BB962C8B-B14F-4D97-AF65-F5344CB8AC3E}">
        <p14:creationId xmlns:p14="http://schemas.microsoft.com/office/powerpoint/2010/main" val="265641803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0E8050-2C63-1F7A-7C9A-36AC31F1218A}"/>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2AFE223-F8A0-15FA-0BF4-3972817272D3}"/>
              </a:ext>
            </a:extLst>
          </p:cNvPr>
          <p:cNvSpPr>
            <a:spLocks noGrp="1" noRot="1" noChangeAspect="1"/>
          </p:cNvSpPr>
          <p:nvPr>
            <p:ph type="sldImg"/>
          </p:nvPr>
        </p:nvSpPr>
        <p:spPr/>
        <p:txBody>
          <a:bodyPr/>
          <a:lstStyle/>
          <a:p>
            <a:endParaRPr lang="es-BO"/>
          </a:p>
        </p:txBody>
      </p:sp>
      <p:sp>
        <p:nvSpPr>
          <p:cNvPr id="3" name="Marcador de notas 2">
            <a:extLst>
              <a:ext uri="{FF2B5EF4-FFF2-40B4-BE49-F238E27FC236}">
                <a16:creationId xmlns:a16="http://schemas.microsoft.com/office/drawing/2014/main" id="{DFC745C4-B1C9-6210-9160-ED3303A9F085}"/>
              </a:ext>
            </a:extLst>
          </p:cNvPr>
          <p:cNvSpPr>
            <a:spLocks noGrp="1"/>
          </p:cNvSpPr>
          <p:nvPr>
            <p:ph type="body" idx="1"/>
          </p:nvPr>
        </p:nvSpPr>
        <p:spPr/>
        <p:txBody>
          <a:bodyPr/>
          <a:lstStyle/>
          <a:p>
            <a:r>
              <a:rPr lang="es-BO" sz="1200" b="0" i="0" kern="1200" dirty="0">
                <a:solidFill>
                  <a:schemeClr val="tx1"/>
                </a:solidFill>
                <a:effectLst/>
                <a:latin typeface="+mn-lt"/>
                <a:ea typeface="+mn-ea"/>
                <a:cs typeface="+mn-cs"/>
              </a:rPr>
              <a:t>PLCC ↑:</a:t>
            </a:r>
          </a:p>
          <a:p>
            <a:pPr lvl="1"/>
            <a:r>
              <a:rPr lang="es-BO" sz="1200" b="0" i="0" kern="1200" dirty="0">
                <a:solidFill>
                  <a:schemeClr val="tx1"/>
                </a:solidFill>
                <a:effectLst/>
                <a:latin typeface="+mn-lt"/>
                <a:ea typeface="+mn-ea"/>
                <a:cs typeface="+mn-cs"/>
              </a:rPr>
              <a:t>Mide qué tan bien las puntuaciones predichas por el modelo coinciden con las puntuaciones reales (humanas).</a:t>
            </a:r>
          </a:p>
          <a:p>
            <a:pPr lvl="1"/>
            <a:r>
              <a:rPr lang="es-BO" sz="1200" b="0" i="0" kern="1200" dirty="0">
                <a:solidFill>
                  <a:schemeClr val="tx1"/>
                </a:solidFill>
                <a:effectLst/>
                <a:latin typeface="+mn-lt"/>
                <a:ea typeface="+mn-ea"/>
                <a:cs typeface="+mn-cs"/>
              </a:rPr>
              <a:t>Ejemplo:</a:t>
            </a:r>
          </a:p>
          <a:p>
            <a:pPr lvl="2"/>
            <a:r>
              <a:rPr lang="es-BO" sz="1200" b="0" i="0" kern="1200" dirty="0">
                <a:solidFill>
                  <a:schemeClr val="tx1"/>
                </a:solidFill>
                <a:effectLst/>
                <a:latin typeface="+mn-lt"/>
                <a:ea typeface="+mn-ea"/>
                <a:cs typeface="+mn-cs"/>
              </a:rPr>
              <a:t>Para Inception-v2, el PLCC aumenta de 0.662 (con </a:t>
            </a:r>
            <a:r>
              <a:rPr lang="es-BO" sz="1200" b="0" i="0" kern="1200" dirty="0" err="1">
                <a:solidFill>
                  <a:schemeClr val="tx1"/>
                </a:solidFill>
                <a:effectLst/>
                <a:latin typeface="+mn-lt"/>
                <a:ea typeface="+mn-ea"/>
                <a:cs typeface="+mn-cs"/>
              </a:rPr>
              <a:t>bicúbico</a:t>
            </a:r>
            <a:r>
              <a:rPr lang="es-BO" sz="1200" b="0" i="0" kern="1200" dirty="0">
                <a:solidFill>
                  <a:schemeClr val="tx1"/>
                </a:solidFill>
                <a:effectLst/>
                <a:latin typeface="+mn-lt"/>
                <a:ea typeface="+mn-ea"/>
                <a:cs typeface="+mn-cs"/>
              </a:rPr>
              <a:t>) a 0.686 (con el </a:t>
            </a:r>
            <a:r>
              <a:rPr lang="es-BO" sz="1200" b="0" i="0" kern="1200" dirty="0" err="1">
                <a:solidFill>
                  <a:schemeClr val="tx1"/>
                </a:solidFill>
                <a:effectLst/>
                <a:latin typeface="+mn-lt"/>
                <a:ea typeface="+mn-ea"/>
                <a:cs typeface="+mn-cs"/>
              </a:rPr>
              <a:t>resizer</a:t>
            </a:r>
            <a:r>
              <a:rPr lang="es-BO" sz="1200" b="0" i="0" kern="1200" dirty="0">
                <a:solidFill>
                  <a:schemeClr val="tx1"/>
                </a:solidFill>
                <a:effectLst/>
                <a:latin typeface="+mn-lt"/>
                <a:ea typeface="+mn-ea"/>
                <a:cs typeface="+mn-cs"/>
              </a:rPr>
              <a:t> aprendido).</a:t>
            </a:r>
          </a:p>
          <a:p>
            <a:pPr lvl="1"/>
            <a:r>
              <a:rPr lang="es-BO" sz="1200" b="0" i="0" kern="1200" dirty="0">
                <a:solidFill>
                  <a:schemeClr val="tx1"/>
                </a:solidFill>
                <a:effectLst/>
                <a:latin typeface="+mn-lt"/>
                <a:ea typeface="+mn-ea"/>
                <a:cs typeface="+mn-cs"/>
              </a:rPr>
              <a:t>Esto demuestra que el </a:t>
            </a:r>
            <a:r>
              <a:rPr lang="es-BO" sz="1200" b="0" i="0" kern="1200" dirty="0" err="1">
                <a:solidFill>
                  <a:schemeClr val="tx1"/>
                </a:solidFill>
                <a:effectLst/>
                <a:latin typeface="+mn-lt"/>
                <a:ea typeface="+mn-ea"/>
                <a:cs typeface="+mn-cs"/>
              </a:rPr>
              <a:t>resizer</a:t>
            </a:r>
            <a:r>
              <a:rPr lang="es-BO" sz="1200" b="0" i="0" kern="1200" dirty="0">
                <a:solidFill>
                  <a:schemeClr val="tx1"/>
                </a:solidFill>
                <a:effectLst/>
                <a:latin typeface="+mn-lt"/>
                <a:ea typeface="+mn-ea"/>
                <a:cs typeface="+mn-cs"/>
              </a:rPr>
              <a:t> aprendido mejora la capacidad del modelo para predecir la calidad percibida por humanos.</a:t>
            </a:r>
          </a:p>
          <a:p>
            <a:endParaRPr lang="es-BO" dirty="0"/>
          </a:p>
        </p:txBody>
      </p:sp>
      <p:sp>
        <p:nvSpPr>
          <p:cNvPr id="4" name="Marcador de número de diapositiva 3">
            <a:extLst>
              <a:ext uri="{FF2B5EF4-FFF2-40B4-BE49-F238E27FC236}">
                <a16:creationId xmlns:a16="http://schemas.microsoft.com/office/drawing/2014/main" id="{C4916371-307A-B448-C4E6-6E77F136F7D2}"/>
              </a:ext>
            </a:extLst>
          </p:cNvPr>
          <p:cNvSpPr>
            <a:spLocks noGrp="1"/>
          </p:cNvSpPr>
          <p:nvPr>
            <p:ph type="sldNum" sz="quarter" idx="5"/>
          </p:nvPr>
        </p:nvSpPr>
        <p:spPr/>
        <p:txBody>
          <a:bodyPr/>
          <a:lstStyle/>
          <a:p>
            <a:fld id="{6FC8D850-966F-45A6-8DE7-15B891E7D40D}" type="slidenum">
              <a:rPr lang="pt-BR" smtClean="0"/>
              <a:t>29</a:t>
            </a:fld>
            <a:endParaRPr lang="pt-BR"/>
          </a:p>
        </p:txBody>
      </p:sp>
    </p:spTree>
    <p:extLst>
      <p:ext uri="{BB962C8B-B14F-4D97-AF65-F5344CB8AC3E}">
        <p14:creationId xmlns:p14="http://schemas.microsoft.com/office/powerpoint/2010/main" val="6770194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050F7A-479F-553A-BA65-CAF4799A26AC}"/>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C9BE7069-16F5-0E33-4328-11503F4B59A2}"/>
              </a:ext>
            </a:extLst>
          </p:cNvPr>
          <p:cNvSpPr>
            <a:spLocks noGrp="1" noRot="1" noChangeAspect="1"/>
          </p:cNvSpPr>
          <p:nvPr>
            <p:ph type="sldImg"/>
          </p:nvPr>
        </p:nvSpPr>
        <p:spPr/>
        <p:txBody>
          <a:bodyPr/>
          <a:lstStyle/>
          <a:p>
            <a:endParaRPr lang="es-BO"/>
          </a:p>
        </p:txBody>
      </p:sp>
      <p:sp>
        <p:nvSpPr>
          <p:cNvPr id="3" name="Marcador de notas 2">
            <a:extLst>
              <a:ext uri="{FF2B5EF4-FFF2-40B4-BE49-F238E27FC236}">
                <a16:creationId xmlns:a16="http://schemas.microsoft.com/office/drawing/2014/main" id="{EB3B9012-AC0A-F89E-5205-EF10A1044E4B}"/>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s-BO" sz="1200" b="0" i="0" kern="1200" dirty="0">
              <a:solidFill>
                <a:schemeClr val="tx1"/>
              </a:solidFill>
              <a:effectLst/>
              <a:latin typeface="+mn-lt"/>
              <a:ea typeface="+mn-ea"/>
              <a:cs typeface="+mn-cs"/>
            </a:endParaRPr>
          </a:p>
        </p:txBody>
      </p:sp>
      <p:sp>
        <p:nvSpPr>
          <p:cNvPr id="4" name="Marcador de número de diapositiva 3">
            <a:extLst>
              <a:ext uri="{FF2B5EF4-FFF2-40B4-BE49-F238E27FC236}">
                <a16:creationId xmlns:a16="http://schemas.microsoft.com/office/drawing/2014/main" id="{610432CE-0E7B-6D50-340E-E31960FC5F41}"/>
              </a:ext>
            </a:extLst>
          </p:cNvPr>
          <p:cNvSpPr>
            <a:spLocks noGrp="1"/>
          </p:cNvSpPr>
          <p:nvPr>
            <p:ph type="sldNum" sz="quarter" idx="5"/>
          </p:nvPr>
        </p:nvSpPr>
        <p:spPr/>
        <p:txBody>
          <a:bodyPr/>
          <a:lstStyle/>
          <a:p>
            <a:fld id="{6FC8D850-966F-45A6-8DE7-15B891E7D40D}" type="slidenum">
              <a:rPr lang="pt-BR" smtClean="0"/>
              <a:t>30</a:t>
            </a:fld>
            <a:endParaRPr lang="pt-BR"/>
          </a:p>
        </p:txBody>
      </p:sp>
    </p:spTree>
    <p:extLst>
      <p:ext uri="{BB962C8B-B14F-4D97-AF65-F5344CB8AC3E}">
        <p14:creationId xmlns:p14="http://schemas.microsoft.com/office/powerpoint/2010/main" val="29735778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73EDCF-270F-6FF2-8DDF-0A224462CAA5}"/>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DC97ACBA-E3AD-5CF1-6938-F56B8654DCFA}"/>
              </a:ext>
            </a:extLst>
          </p:cNvPr>
          <p:cNvSpPr>
            <a:spLocks noGrp="1" noRot="1" noChangeAspect="1"/>
          </p:cNvSpPr>
          <p:nvPr>
            <p:ph type="sldImg"/>
          </p:nvPr>
        </p:nvSpPr>
        <p:spPr/>
        <p:txBody>
          <a:bodyPr/>
          <a:lstStyle/>
          <a:p>
            <a:endParaRPr lang="es-BO"/>
          </a:p>
        </p:txBody>
      </p:sp>
      <p:sp>
        <p:nvSpPr>
          <p:cNvPr id="3" name="Marcador de notas 2">
            <a:extLst>
              <a:ext uri="{FF2B5EF4-FFF2-40B4-BE49-F238E27FC236}">
                <a16:creationId xmlns:a16="http://schemas.microsoft.com/office/drawing/2014/main" id="{C1D1E319-E0ED-9BE4-51B3-F2DCA99BBE7C}"/>
              </a:ext>
            </a:extLst>
          </p:cNvPr>
          <p:cNvSpPr>
            <a:spLocks noGrp="1"/>
          </p:cNvSpPr>
          <p:nvPr>
            <p:ph type="body" idx="1"/>
          </p:nvPr>
        </p:nvSpPr>
        <p:spPr/>
        <p:txBody>
          <a:bodyPr/>
          <a:lstStyle/>
          <a:p>
            <a:r>
              <a:rPr lang="es-BO" sz="1200" b="0" i="0" kern="1200">
                <a:solidFill>
                  <a:schemeClr val="tx1"/>
                </a:solidFill>
                <a:effectLst/>
                <a:latin typeface="+mn-lt"/>
                <a:ea typeface="+mn-ea"/>
                <a:cs typeface="+mn-cs"/>
              </a:rPr>
              <a:t>n=16: Indica que cada capa convolucional en el modelo tiene 16 filtros.</a:t>
            </a:r>
          </a:p>
          <a:p>
            <a:r>
              <a:rPr lang="es-BO" sz="1200" b="0" i="0" kern="1200">
                <a:solidFill>
                  <a:schemeClr val="tx1"/>
                </a:solidFill>
                <a:effectLst/>
                <a:latin typeface="+mn-lt"/>
                <a:ea typeface="+mn-ea"/>
                <a:cs typeface="+mn-cs"/>
              </a:rPr>
              <a:t>n=32: Indica que cada capa convolucional en el modelo tiene 32 filtros.</a:t>
            </a:r>
          </a:p>
          <a:p>
            <a:pPr marL="0" marR="0" lvl="0" indent="0" algn="l" defTabSz="914400" rtl="0" eaLnBrk="1" fontAlgn="auto" latinLnBrk="0" hangingPunct="1">
              <a:lnSpc>
                <a:spcPct val="100000"/>
              </a:lnSpc>
              <a:spcBef>
                <a:spcPts val="0"/>
              </a:spcBef>
              <a:spcAft>
                <a:spcPts val="0"/>
              </a:spcAft>
              <a:buClrTx/>
              <a:buSzTx/>
              <a:buFontTx/>
              <a:buNone/>
              <a:tabLst/>
              <a:defRPr/>
            </a:pPr>
            <a:r>
              <a:rPr lang="es-BO" sz="1200" b="0" i="0" kern="1200">
                <a:solidFill>
                  <a:schemeClr val="tx1"/>
                </a:solidFill>
                <a:effectLst/>
                <a:latin typeface="+mn-lt"/>
                <a:ea typeface="+mn-ea"/>
                <a:cs typeface="+mn-cs"/>
              </a:rPr>
              <a:t>El número de filtros afecta directamente la capacidad del modelo para aprender características más complejas, pero también incrementa el número total de parámetros.</a:t>
            </a:r>
            <a:br>
              <a:rPr lang="es-BO" sz="1200" b="0" i="0" kern="1200">
                <a:solidFill>
                  <a:schemeClr val="tx1"/>
                </a:solidFill>
                <a:effectLst/>
                <a:latin typeface="+mn-lt"/>
                <a:ea typeface="+mn-ea"/>
                <a:cs typeface="+mn-cs"/>
              </a:rPr>
            </a:br>
            <a:r>
              <a:rPr lang="es-BO" sz="1200" b="0" i="0" kern="1200">
                <a:solidFill>
                  <a:schemeClr val="tx1"/>
                </a:solidFill>
                <a:effectLst/>
                <a:latin typeface="+mn-lt"/>
                <a:ea typeface="+mn-ea"/>
                <a:cs typeface="+mn-cs"/>
              </a:rPr>
              <a:t>r=1, r=2, r=3, r=4: Representa el número de bloques residuales en el modelo.</a:t>
            </a:r>
            <a:br>
              <a:rPr lang="es-BO" sz="1200" b="0" i="0" kern="1200">
                <a:solidFill>
                  <a:schemeClr val="tx1"/>
                </a:solidFill>
                <a:effectLst/>
                <a:latin typeface="+mn-lt"/>
                <a:ea typeface="+mn-ea"/>
                <a:cs typeface="+mn-cs"/>
              </a:rPr>
            </a:br>
            <a:r>
              <a:rPr lang="es-BO" sz="1200" b="0" i="0" kern="1200">
                <a:solidFill>
                  <a:schemeClr val="tx1"/>
                </a:solidFill>
                <a:effectLst/>
                <a:latin typeface="+mn-lt"/>
                <a:ea typeface="+mn-ea"/>
                <a:cs typeface="+mn-cs"/>
              </a:rPr>
              <a:t>Con n=16, pasar de r=1 a r=2 incrementa el número de parámetros de 11.87K a 16.48K.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BO" sz="1200" b="0" i="0" kern="1200" dirty="0">
              <a:solidFill>
                <a:schemeClr val="tx1"/>
              </a:solidFill>
              <a:effectLst/>
              <a:latin typeface="+mn-lt"/>
              <a:ea typeface="+mn-ea"/>
              <a:cs typeface="+mn-cs"/>
            </a:endParaRPr>
          </a:p>
        </p:txBody>
      </p:sp>
      <p:sp>
        <p:nvSpPr>
          <p:cNvPr id="4" name="Marcador de número de diapositiva 3">
            <a:extLst>
              <a:ext uri="{FF2B5EF4-FFF2-40B4-BE49-F238E27FC236}">
                <a16:creationId xmlns:a16="http://schemas.microsoft.com/office/drawing/2014/main" id="{BE38F5A9-6AEF-4907-1B1E-632132D5AB82}"/>
              </a:ext>
            </a:extLst>
          </p:cNvPr>
          <p:cNvSpPr>
            <a:spLocks noGrp="1"/>
          </p:cNvSpPr>
          <p:nvPr>
            <p:ph type="sldNum" sz="quarter" idx="5"/>
          </p:nvPr>
        </p:nvSpPr>
        <p:spPr/>
        <p:txBody>
          <a:bodyPr/>
          <a:lstStyle/>
          <a:p>
            <a:fld id="{6FC8D850-966F-45A6-8DE7-15B891E7D40D}" type="slidenum">
              <a:rPr lang="pt-BR" smtClean="0"/>
              <a:t>31</a:t>
            </a:fld>
            <a:endParaRPr lang="pt-BR"/>
          </a:p>
        </p:txBody>
      </p:sp>
    </p:spTree>
    <p:extLst>
      <p:ext uri="{BB962C8B-B14F-4D97-AF65-F5344CB8AC3E}">
        <p14:creationId xmlns:p14="http://schemas.microsoft.com/office/powerpoint/2010/main" val="379815193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FF1E63-75C5-64F6-85C9-1E986DD3D17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BFC9B041-772D-FFBC-F15D-8442A1F615C8}"/>
              </a:ext>
            </a:extLst>
          </p:cNvPr>
          <p:cNvSpPr>
            <a:spLocks noGrp="1" noRot="1" noChangeAspect="1"/>
          </p:cNvSpPr>
          <p:nvPr>
            <p:ph type="sldImg"/>
          </p:nvPr>
        </p:nvSpPr>
        <p:spPr/>
        <p:txBody>
          <a:bodyPr/>
          <a:lstStyle/>
          <a:p>
            <a:endParaRPr lang="es-BO"/>
          </a:p>
        </p:txBody>
      </p:sp>
      <p:sp>
        <p:nvSpPr>
          <p:cNvPr id="3" name="Marcador de notas 2">
            <a:extLst>
              <a:ext uri="{FF2B5EF4-FFF2-40B4-BE49-F238E27FC236}">
                <a16:creationId xmlns:a16="http://schemas.microsoft.com/office/drawing/2014/main" id="{267210BE-711B-6D6D-63A5-17DA87356500}"/>
              </a:ext>
            </a:extLst>
          </p:cNvPr>
          <p:cNvSpPr>
            <a:spLocks noGrp="1"/>
          </p:cNvSpPr>
          <p:nvPr>
            <p:ph type="body" idx="1"/>
          </p:nvPr>
        </p:nvSpPr>
        <p:spPr/>
        <p:txBody>
          <a:bodyPr/>
          <a:lstStyle/>
          <a:p>
            <a:r>
              <a:rPr lang="es-BO" sz="1200" b="0" i="0" kern="1200">
                <a:solidFill>
                  <a:schemeClr val="tx1"/>
                </a:solidFill>
                <a:effectLst/>
                <a:latin typeface="+mn-lt"/>
                <a:ea typeface="+mn-ea"/>
                <a:cs typeface="+mn-cs"/>
              </a:rPr>
              <a:t>n=16: Indica que cada capa convolucional en el modelo tiene 16 filtros.</a:t>
            </a:r>
          </a:p>
          <a:p>
            <a:r>
              <a:rPr lang="es-BO" sz="1200" b="0" i="0" kern="1200">
                <a:solidFill>
                  <a:schemeClr val="tx1"/>
                </a:solidFill>
                <a:effectLst/>
                <a:latin typeface="+mn-lt"/>
                <a:ea typeface="+mn-ea"/>
                <a:cs typeface="+mn-cs"/>
              </a:rPr>
              <a:t>n=32: Indica que cada capa convolucional en el modelo tiene 32 filtros.</a:t>
            </a:r>
          </a:p>
          <a:p>
            <a:pPr marL="0" marR="0" lvl="0" indent="0" algn="l" defTabSz="914400" rtl="0" eaLnBrk="1" fontAlgn="auto" latinLnBrk="0" hangingPunct="1">
              <a:lnSpc>
                <a:spcPct val="100000"/>
              </a:lnSpc>
              <a:spcBef>
                <a:spcPts val="0"/>
              </a:spcBef>
              <a:spcAft>
                <a:spcPts val="0"/>
              </a:spcAft>
              <a:buClrTx/>
              <a:buSzTx/>
              <a:buFontTx/>
              <a:buNone/>
              <a:tabLst/>
              <a:defRPr/>
            </a:pPr>
            <a:r>
              <a:rPr lang="es-BO" sz="1200" b="0" i="0" kern="1200">
                <a:solidFill>
                  <a:schemeClr val="tx1"/>
                </a:solidFill>
                <a:effectLst/>
                <a:latin typeface="+mn-lt"/>
                <a:ea typeface="+mn-ea"/>
                <a:cs typeface="+mn-cs"/>
              </a:rPr>
              <a:t>El número de filtros afecta directamente la capacidad del modelo para aprender características más complejas, pero también incrementa el número total de parámetros.</a:t>
            </a:r>
            <a:br>
              <a:rPr lang="es-BO" sz="1200" b="0" i="0" kern="1200">
                <a:solidFill>
                  <a:schemeClr val="tx1"/>
                </a:solidFill>
                <a:effectLst/>
                <a:latin typeface="+mn-lt"/>
                <a:ea typeface="+mn-ea"/>
                <a:cs typeface="+mn-cs"/>
              </a:rPr>
            </a:br>
            <a:r>
              <a:rPr lang="es-BO" sz="1200" b="0" i="0" kern="1200">
                <a:solidFill>
                  <a:schemeClr val="tx1"/>
                </a:solidFill>
                <a:effectLst/>
                <a:latin typeface="+mn-lt"/>
                <a:ea typeface="+mn-ea"/>
                <a:cs typeface="+mn-cs"/>
              </a:rPr>
              <a:t>r=1, r=2, r=3, r=4: Representa el número de bloques residuales en el modelo.</a:t>
            </a:r>
            <a:br>
              <a:rPr lang="es-BO" sz="1200" b="0" i="0" kern="1200">
                <a:solidFill>
                  <a:schemeClr val="tx1"/>
                </a:solidFill>
                <a:effectLst/>
                <a:latin typeface="+mn-lt"/>
                <a:ea typeface="+mn-ea"/>
                <a:cs typeface="+mn-cs"/>
              </a:rPr>
            </a:br>
            <a:r>
              <a:rPr lang="es-BO" sz="1200" b="0" i="0" kern="1200">
                <a:solidFill>
                  <a:schemeClr val="tx1"/>
                </a:solidFill>
                <a:effectLst/>
                <a:latin typeface="+mn-lt"/>
                <a:ea typeface="+mn-ea"/>
                <a:cs typeface="+mn-cs"/>
              </a:rPr>
              <a:t>Con n=16, pasar de r=1 a r=2 incrementa el número de parámetros de 11.87K a 16.48K.</a:t>
            </a:r>
          </a:p>
          <a:p>
            <a:pPr marL="0" marR="0" lvl="0" indent="0" algn="l" defTabSz="914400" rtl="0" eaLnBrk="1" fontAlgn="auto" latinLnBrk="0" hangingPunct="1">
              <a:lnSpc>
                <a:spcPct val="100000"/>
              </a:lnSpc>
              <a:spcBef>
                <a:spcPts val="0"/>
              </a:spcBef>
              <a:spcAft>
                <a:spcPts val="0"/>
              </a:spcAft>
              <a:buClrTx/>
              <a:buSzTx/>
              <a:buFontTx/>
              <a:buNone/>
              <a:tabLst/>
              <a:defRPr/>
            </a:pPr>
            <a:endParaRPr lang="es-BO" sz="1200" b="0" i="0" kern="1200" dirty="0">
              <a:solidFill>
                <a:schemeClr val="tx1"/>
              </a:solidFill>
              <a:effectLst/>
              <a:latin typeface="+mn-lt"/>
              <a:ea typeface="+mn-ea"/>
              <a:cs typeface="+mn-cs"/>
            </a:endParaRPr>
          </a:p>
        </p:txBody>
      </p:sp>
      <p:sp>
        <p:nvSpPr>
          <p:cNvPr id="4" name="Marcador de número de diapositiva 3">
            <a:extLst>
              <a:ext uri="{FF2B5EF4-FFF2-40B4-BE49-F238E27FC236}">
                <a16:creationId xmlns:a16="http://schemas.microsoft.com/office/drawing/2014/main" id="{78577B8C-0E5C-5EFD-3727-A5F2FF2B5874}"/>
              </a:ext>
            </a:extLst>
          </p:cNvPr>
          <p:cNvSpPr>
            <a:spLocks noGrp="1"/>
          </p:cNvSpPr>
          <p:nvPr>
            <p:ph type="sldNum" sz="quarter" idx="5"/>
          </p:nvPr>
        </p:nvSpPr>
        <p:spPr/>
        <p:txBody>
          <a:bodyPr/>
          <a:lstStyle/>
          <a:p>
            <a:fld id="{6FC8D850-966F-45A6-8DE7-15B891E7D40D}" type="slidenum">
              <a:rPr lang="pt-BR" smtClean="0"/>
              <a:t>32</a:t>
            </a:fld>
            <a:endParaRPr lang="pt-BR"/>
          </a:p>
        </p:txBody>
      </p:sp>
    </p:spTree>
    <p:extLst>
      <p:ext uri="{BB962C8B-B14F-4D97-AF65-F5344CB8AC3E}">
        <p14:creationId xmlns:p14="http://schemas.microsoft.com/office/powerpoint/2010/main" val="390283220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BO"/>
          </a:p>
        </p:txBody>
      </p:sp>
      <p:sp>
        <p:nvSpPr>
          <p:cNvPr id="3" name="Marcador de notas 2"/>
          <p:cNvSpPr>
            <a:spLocks noGrp="1"/>
          </p:cNvSpPr>
          <p:nvPr>
            <p:ph type="body" idx="1"/>
          </p:nvPr>
        </p:nvSpPr>
        <p:spPr/>
        <p:txBody>
          <a:bodyPr/>
          <a:lstStyle/>
          <a:p>
            <a:endParaRPr lang="es-BO" dirty="0"/>
          </a:p>
        </p:txBody>
      </p:sp>
      <p:sp>
        <p:nvSpPr>
          <p:cNvPr id="4" name="Marcador de número de diapositiva 3"/>
          <p:cNvSpPr>
            <a:spLocks noGrp="1"/>
          </p:cNvSpPr>
          <p:nvPr>
            <p:ph type="sldNum" sz="quarter" idx="5"/>
          </p:nvPr>
        </p:nvSpPr>
        <p:spPr/>
        <p:txBody>
          <a:bodyPr/>
          <a:lstStyle/>
          <a:p>
            <a:fld id="{6FC8D850-966F-45A6-8DE7-15B891E7D40D}" type="slidenum">
              <a:rPr lang="pt-BR" smtClean="0"/>
              <a:t>35</a:t>
            </a:fld>
            <a:endParaRPr lang="pt-BR"/>
          </a:p>
        </p:txBody>
      </p:sp>
    </p:spTree>
    <p:extLst>
      <p:ext uri="{BB962C8B-B14F-4D97-AF65-F5344CB8AC3E}">
        <p14:creationId xmlns:p14="http://schemas.microsoft.com/office/powerpoint/2010/main" val="33721927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BO"/>
          </a:p>
        </p:txBody>
      </p:sp>
      <p:sp>
        <p:nvSpPr>
          <p:cNvPr id="3" name="Marcador de notas 2"/>
          <p:cNvSpPr>
            <a:spLocks noGrp="1"/>
          </p:cNvSpPr>
          <p:nvPr>
            <p:ph type="body" idx="1"/>
          </p:nvPr>
        </p:nvSpPr>
        <p:spPr/>
        <p:txBody>
          <a:bodyPr/>
          <a:lstStyle/>
          <a:p>
            <a:endParaRPr lang="es-BO" dirty="0"/>
          </a:p>
        </p:txBody>
      </p:sp>
      <p:sp>
        <p:nvSpPr>
          <p:cNvPr id="4" name="Marcador de número de diapositiva 3"/>
          <p:cNvSpPr>
            <a:spLocks noGrp="1"/>
          </p:cNvSpPr>
          <p:nvPr>
            <p:ph type="sldNum" sz="quarter" idx="5"/>
          </p:nvPr>
        </p:nvSpPr>
        <p:spPr/>
        <p:txBody>
          <a:bodyPr/>
          <a:lstStyle/>
          <a:p>
            <a:fld id="{6FC8D850-966F-45A6-8DE7-15B891E7D40D}" type="slidenum">
              <a:rPr lang="pt-BR" smtClean="0"/>
              <a:t>36</a:t>
            </a:fld>
            <a:endParaRPr lang="pt-BR"/>
          </a:p>
        </p:txBody>
      </p:sp>
    </p:spTree>
    <p:extLst>
      <p:ext uri="{BB962C8B-B14F-4D97-AF65-F5344CB8AC3E}">
        <p14:creationId xmlns:p14="http://schemas.microsoft.com/office/powerpoint/2010/main" val="311003607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BO" dirty="0"/>
          </a:p>
        </p:txBody>
      </p:sp>
      <p:sp>
        <p:nvSpPr>
          <p:cNvPr id="4" name="Marcador de número de diapositiva 3"/>
          <p:cNvSpPr>
            <a:spLocks noGrp="1"/>
          </p:cNvSpPr>
          <p:nvPr>
            <p:ph type="sldNum" sz="quarter" idx="5"/>
          </p:nvPr>
        </p:nvSpPr>
        <p:spPr/>
        <p:txBody>
          <a:bodyPr/>
          <a:lstStyle/>
          <a:p>
            <a:fld id="{6FC8D850-966F-45A6-8DE7-15B891E7D40D}" type="slidenum">
              <a:rPr lang="pt-BR" smtClean="0"/>
              <a:t>40</a:t>
            </a:fld>
            <a:endParaRPr lang="pt-BR"/>
          </a:p>
        </p:txBody>
      </p:sp>
    </p:spTree>
    <p:extLst>
      <p:ext uri="{BB962C8B-B14F-4D97-AF65-F5344CB8AC3E}">
        <p14:creationId xmlns:p14="http://schemas.microsoft.com/office/powerpoint/2010/main" val="29284853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BO"/>
          </a:p>
        </p:txBody>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pt-BR" dirty="0"/>
              <a:t>o redimensionador pode realçar detalhes de alta frequência, como bordas ou texturas, que ajudam o modelo a identificar melhor as categorias. Para avaliar a qualidade estética de imagens no </a:t>
            </a:r>
            <a:r>
              <a:rPr lang="pt-BR" dirty="0" err="1"/>
              <a:t>dataset</a:t>
            </a:r>
            <a:r>
              <a:rPr lang="pt-BR" dirty="0"/>
              <a:t> AVA, ele pode ajustar cores ou detalhes finos que favoreçam a percepção da máquina, mesmo que o resultado não seja visualmente perfeito para humanos.</a:t>
            </a:r>
          </a:p>
          <a:p>
            <a:pPr marL="0" marR="0" lvl="0" indent="0" algn="l" defTabSz="914400" rtl="0" eaLnBrk="1" fontAlgn="auto" latinLnBrk="0" hangingPunct="1">
              <a:lnSpc>
                <a:spcPct val="100000"/>
              </a:lnSpc>
              <a:spcBef>
                <a:spcPts val="0"/>
              </a:spcBef>
              <a:spcAft>
                <a:spcPts val="0"/>
              </a:spcAft>
              <a:buClrTx/>
              <a:buSzTx/>
              <a:buFontTx/>
              <a:buNone/>
              <a:tabLst/>
              <a:defRPr/>
            </a:pPr>
            <a:r>
              <a:rPr lang="es-BO" dirty="0">
                <a:effectLst/>
              </a:rPr>
              <a:t>Este entrenamiento conjunto utiliza una función de pérdida común —por ejemplo, la entropía cruzada— lo que garantiza una integración sinérgica entre ambos componentes.</a:t>
            </a:r>
          </a:p>
        </p:txBody>
      </p:sp>
      <p:sp>
        <p:nvSpPr>
          <p:cNvPr id="4" name="Marcador de número de diapositiva 3"/>
          <p:cNvSpPr>
            <a:spLocks noGrp="1"/>
          </p:cNvSpPr>
          <p:nvPr>
            <p:ph type="sldNum" sz="quarter" idx="5"/>
          </p:nvPr>
        </p:nvSpPr>
        <p:spPr/>
        <p:txBody>
          <a:bodyPr/>
          <a:lstStyle/>
          <a:p>
            <a:fld id="{6FC8D850-966F-45A6-8DE7-15B891E7D40D}" type="slidenum">
              <a:rPr lang="pt-BR" smtClean="0"/>
              <a:t>9</a:t>
            </a:fld>
            <a:endParaRPr lang="pt-BR"/>
          </a:p>
        </p:txBody>
      </p:sp>
    </p:spTree>
    <p:extLst>
      <p:ext uri="{BB962C8B-B14F-4D97-AF65-F5344CB8AC3E}">
        <p14:creationId xmlns:p14="http://schemas.microsoft.com/office/powerpoint/2010/main" val="293994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CBBFD-6247-9ECB-F2C6-E59EFD303B79}"/>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E67CADED-ABDA-364A-5A83-07919D517962}"/>
              </a:ext>
            </a:extLst>
          </p:cNvPr>
          <p:cNvSpPr>
            <a:spLocks noGrp="1" noRot="1" noChangeAspect="1"/>
          </p:cNvSpPr>
          <p:nvPr>
            <p:ph type="sldImg"/>
          </p:nvPr>
        </p:nvSpPr>
        <p:spPr/>
        <p:txBody>
          <a:bodyPr/>
          <a:lstStyle/>
          <a:p>
            <a:endParaRPr lang="es-BO"/>
          </a:p>
        </p:txBody>
      </p:sp>
      <p:sp>
        <p:nvSpPr>
          <p:cNvPr id="3" name="Marcador de notas 2">
            <a:extLst>
              <a:ext uri="{FF2B5EF4-FFF2-40B4-BE49-F238E27FC236}">
                <a16:creationId xmlns:a16="http://schemas.microsoft.com/office/drawing/2014/main" id="{DA80627B-452C-A1EC-650C-8CB5AEECACEC}"/>
              </a:ext>
            </a:extLst>
          </p:cNvPr>
          <p:cNvSpPr>
            <a:spLocks noGrp="1"/>
          </p:cNvSpPr>
          <p:nvPr>
            <p:ph type="body" idx="1"/>
          </p:nvPr>
        </p:nvSpPr>
        <p:spPr/>
        <p:txBody>
          <a:bodyPr/>
          <a:lstStyle/>
          <a:p>
            <a:r>
              <a:rPr lang="es-BO" b="1" dirty="0"/>
              <a:t>integración adaptativa</a:t>
            </a:r>
            <a:r>
              <a:rPr lang="es-BO" dirty="0"/>
              <a:t>. Esto significa que el método puede ajustarse a diferentes modelos de visión por computador, como </a:t>
            </a:r>
            <a:r>
              <a:rPr lang="es-BO" dirty="0" err="1"/>
              <a:t>ResNet</a:t>
            </a:r>
            <a:r>
              <a:rPr lang="es-BO" dirty="0"/>
              <a:t> o </a:t>
            </a:r>
            <a:r>
              <a:rPr lang="es-BO" dirty="0" err="1"/>
              <a:t>Inception</a:t>
            </a:r>
            <a:r>
              <a:rPr lang="es-BO" dirty="0"/>
              <a:t>, mejorando de manera consistente los resultados obtenidos.</a:t>
            </a:r>
          </a:p>
          <a:p>
            <a:r>
              <a:rPr lang="es-BO" b="1" dirty="0"/>
              <a:t>independencia de las pérdidas perceptuales</a:t>
            </a:r>
            <a:r>
              <a:rPr lang="es-BO" dirty="0"/>
              <a:t>. A diferencia de los métodos tradicionales, este enfoque no busca generar imágenes agradables para el ojo humano, sino imágenes optimizadas para que las redes neuronales puedan reconocer mejor los patrones.</a:t>
            </a:r>
          </a:p>
          <a:p>
            <a:r>
              <a:rPr lang="es-BO" b="1" dirty="0"/>
              <a:t>flexibilidad de escala</a:t>
            </a:r>
            <a:r>
              <a:rPr lang="es-BO" dirty="0"/>
              <a:t>. Aquí, el redimensionamiento no se limita a un único factor fijo, sino que puede realizarse en diferentes proporciones, lo que permite encontrar la resolución ideal para cada tarea específica.</a:t>
            </a:r>
          </a:p>
          <a:p>
            <a:r>
              <a:rPr lang="es-BO" b="1" dirty="0"/>
              <a:t>expansión hacia la evaluación de calidad de imagen</a:t>
            </a:r>
            <a:r>
              <a:rPr lang="es-BO" dirty="0"/>
              <a:t>. El método también se adapta con éxito a sistemas de evaluación automática de calidad visual, mostrando su versatilidad más allá de la clasificación.</a:t>
            </a:r>
          </a:p>
          <a:p>
            <a:r>
              <a:rPr lang="es-BO" b="1" dirty="0"/>
              <a:t>aplicación en escenarios de inferencia remota</a:t>
            </a:r>
            <a:r>
              <a:rPr lang="es-BO" dirty="0"/>
              <a:t>. Esto es muy importante, ya que reduce la latencia en sistemas cliente-servidor, manteniendo la precisión del modelo, incluso cuando las imágenes se transmiten a través de la red en resoluciones más bajas.</a:t>
            </a:r>
          </a:p>
          <a:p>
            <a:endParaRPr lang="es-BO" dirty="0"/>
          </a:p>
        </p:txBody>
      </p:sp>
      <p:sp>
        <p:nvSpPr>
          <p:cNvPr id="4" name="Marcador de número de diapositiva 3">
            <a:extLst>
              <a:ext uri="{FF2B5EF4-FFF2-40B4-BE49-F238E27FC236}">
                <a16:creationId xmlns:a16="http://schemas.microsoft.com/office/drawing/2014/main" id="{9B3F719A-D1B4-5E0D-3C69-5138DD700B97}"/>
              </a:ext>
            </a:extLst>
          </p:cNvPr>
          <p:cNvSpPr>
            <a:spLocks noGrp="1"/>
          </p:cNvSpPr>
          <p:nvPr>
            <p:ph type="sldNum" sz="quarter" idx="5"/>
          </p:nvPr>
        </p:nvSpPr>
        <p:spPr/>
        <p:txBody>
          <a:bodyPr/>
          <a:lstStyle/>
          <a:p>
            <a:fld id="{6FC8D850-966F-45A6-8DE7-15B891E7D40D}" type="slidenum">
              <a:rPr lang="pt-BR" smtClean="0"/>
              <a:t>10</a:t>
            </a:fld>
            <a:endParaRPr lang="pt-BR"/>
          </a:p>
        </p:txBody>
      </p:sp>
    </p:spTree>
    <p:extLst>
      <p:ext uri="{BB962C8B-B14F-4D97-AF65-F5344CB8AC3E}">
        <p14:creationId xmlns:p14="http://schemas.microsoft.com/office/powerpoint/2010/main" val="265545583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9492C5-7058-42EB-C56B-E76D03BAAD1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62DCBA70-0E8E-313F-C91A-D79422D6C259}"/>
              </a:ext>
            </a:extLst>
          </p:cNvPr>
          <p:cNvSpPr>
            <a:spLocks noGrp="1" noRot="1" noChangeAspect="1"/>
          </p:cNvSpPr>
          <p:nvPr>
            <p:ph type="sldImg"/>
          </p:nvPr>
        </p:nvSpPr>
        <p:spPr/>
        <p:txBody>
          <a:bodyPr/>
          <a:lstStyle/>
          <a:p>
            <a:endParaRPr lang="es-BO"/>
          </a:p>
        </p:txBody>
      </p:sp>
      <p:sp>
        <p:nvSpPr>
          <p:cNvPr id="3" name="Marcador de notas 2">
            <a:extLst>
              <a:ext uri="{FF2B5EF4-FFF2-40B4-BE49-F238E27FC236}">
                <a16:creationId xmlns:a16="http://schemas.microsoft.com/office/drawing/2014/main" id="{DB48D61A-5556-AE3B-5822-5144E0C52472}"/>
              </a:ext>
            </a:extLst>
          </p:cNvPr>
          <p:cNvSpPr>
            <a:spLocks noGrp="1"/>
          </p:cNvSpPr>
          <p:nvPr>
            <p:ph type="body" idx="1"/>
          </p:nvPr>
        </p:nvSpPr>
        <p:spPr/>
        <p:txBody>
          <a:bodyPr/>
          <a:lstStyle/>
          <a:p>
            <a:r>
              <a:rPr lang="es-BO" sz="1200" b="1" i="0" kern="1200" dirty="0">
                <a:solidFill>
                  <a:schemeClr val="tx1"/>
                </a:solidFill>
                <a:effectLst/>
                <a:latin typeface="+mn-lt"/>
                <a:ea typeface="+mn-ea"/>
                <a:cs typeface="+mn-cs"/>
              </a:rPr>
              <a:t>Qué son </a:t>
            </a:r>
            <a:r>
              <a:rPr lang="es-BO" sz="1200" b="1" i="1" kern="1200" dirty="0">
                <a:solidFill>
                  <a:schemeClr val="tx1"/>
                </a:solidFill>
                <a:effectLst/>
                <a:latin typeface="+mn-lt"/>
                <a:ea typeface="+mn-ea"/>
                <a:cs typeface="+mn-cs"/>
              </a:rPr>
              <a:t>a</a:t>
            </a:r>
            <a:r>
              <a:rPr lang="es-BO" sz="1200" b="1" i="0" kern="1200" dirty="0">
                <a:solidFill>
                  <a:schemeClr val="tx1"/>
                </a:solidFill>
                <a:effectLst/>
                <a:latin typeface="+mn-lt"/>
                <a:ea typeface="+mn-ea"/>
                <a:cs typeface="+mn-cs"/>
              </a:rPr>
              <a:t> y </a:t>
            </a:r>
            <a:r>
              <a:rPr lang="es-BO" sz="1200" b="1" i="1" kern="1200" dirty="0">
                <a:solidFill>
                  <a:schemeClr val="tx1"/>
                </a:solidFill>
                <a:effectLst/>
                <a:latin typeface="+mn-lt"/>
                <a:ea typeface="+mn-ea"/>
                <a:cs typeface="+mn-cs"/>
              </a:rPr>
              <a:t>b</a:t>
            </a:r>
            <a:r>
              <a:rPr lang="es-BO" sz="1200" b="1" i="0" kern="1200" dirty="0">
                <a:solidFill>
                  <a:schemeClr val="tx1"/>
                </a:solidFill>
                <a:effectLst/>
                <a:latin typeface="+mn-lt"/>
                <a:ea typeface="+mn-ea"/>
                <a:cs typeface="+mn-cs"/>
              </a:rPr>
              <a:t> ?</a:t>
            </a:r>
          </a:p>
          <a:p>
            <a:r>
              <a:rPr lang="es-BO" sz="1200" b="0" i="0" kern="1200" dirty="0">
                <a:solidFill>
                  <a:schemeClr val="tx1"/>
                </a:solidFill>
                <a:effectLst/>
                <a:latin typeface="+mn-lt"/>
                <a:ea typeface="+mn-ea"/>
                <a:cs typeface="+mn-cs"/>
              </a:rPr>
              <a:t>Son números entre 0 y 1 que dicen qué tan cerca estás de cada borde del cuadrado.</a:t>
            </a:r>
            <a:br>
              <a:rPr lang="es-BO" sz="1200" b="0" i="0" kern="1200" dirty="0">
                <a:solidFill>
                  <a:schemeClr val="tx1"/>
                </a:solidFill>
                <a:effectLst/>
                <a:latin typeface="+mn-lt"/>
                <a:ea typeface="+mn-ea"/>
                <a:cs typeface="+mn-cs"/>
              </a:rPr>
            </a:br>
            <a:r>
              <a:rPr lang="es-BO" sz="1200" b="0" i="0" kern="1200" dirty="0">
                <a:solidFill>
                  <a:schemeClr val="tx1"/>
                </a:solidFill>
                <a:effectLst/>
                <a:latin typeface="+mn-lt"/>
                <a:ea typeface="+mn-ea"/>
                <a:cs typeface="+mn-cs"/>
              </a:rPr>
              <a:t>izquierda → </a:t>
            </a:r>
            <a:r>
              <a:rPr lang="es-BO" sz="1200" b="0" i="1" kern="1200" dirty="0">
                <a:solidFill>
                  <a:schemeClr val="tx1"/>
                </a:solidFill>
                <a:effectLst/>
                <a:latin typeface="+mn-lt"/>
                <a:ea typeface="+mn-ea"/>
                <a:cs typeface="+mn-cs"/>
              </a:rPr>
              <a:t>a</a:t>
            </a:r>
            <a:r>
              <a:rPr lang="es-BO" sz="1200" b="0" i="0" kern="1200" dirty="0">
                <a:solidFill>
                  <a:schemeClr val="tx1"/>
                </a:solidFill>
                <a:effectLst/>
                <a:latin typeface="+mn-lt"/>
                <a:ea typeface="+mn-ea"/>
                <a:cs typeface="+mn-cs"/>
              </a:rPr>
              <a:t>=0</a:t>
            </a:r>
          </a:p>
          <a:p>
            <a:pPr marL="0" marR="0" lvl="0" indent="0" algn="l" defTabSz="914400" rtl="0" eaLnBrk="1" fontAlgn="auto" latinLnBrk="0" hangingPunct="1">
              <a:lnSpc>
                <a:spcPct val="100000"/>
              </a:lnSpc>
              <a:spcBef>
                <a:spcPts val="0"/>
              </a:spcBef>
              <a:spcAft>
                <a:spcPts val="0"/>
              </a:spcAft>
              <a:buClrTx/>
              <a:buSzTx/>
              <a:buFontTx/>
              <a:buNone/>
              <a:tabLst/>
              <a:defRPr/>
            </a:pPr>
            <a:r>
              <a:rPr lang="es-BO" sz="1200" b="0" i="0" kern="1200" dirty="0">
                <a:solidFill>
                  <a:schemeClr val="tx1"/>
                </a:solidFill>
                <a:effectLst/>
                <a:latin typeface="+mn-lt"/>
                <a:ea typeface="+mn-ea"/>
                <a:cs typeface="+mn-cs"/>
              </a:rPr>
              <a:t>Si estás justo en la derecha → </a:t>
            </a:r>
            <a:r>
              <a:rPr lang="es-BO" sz="1200" b="0" i="1" kern="1200" dirty="0">
                <a:solidFill>
                  <a:schemeClr val="tx1"/>
                </a:solidFill>
                <a:effectLst/>
                <a:latin typeface="+mn-lt"/>
                <a:ea typeface="+mn-ea"/>
                <a:cs typeface="+mn-cs"/>
              </a:rPr>
              <a:t>a</a:t>
            </a:r>
            <a:r>
              <a:rPr lang="es-BO" sz="1200" b="0" i="0" kern="1200" dirty="0">
                <a:solidFill>
                  <a:schemeClr val="tx1"/>
                </a:solidFill>
                <a:effectLst/>
                <a:latin typeface="+mn-lt"/>
                <a:ea typeface="+mn-ea"/>
                <a:cs typeface="+mn-cs"/>
              </a:rPr>
              <a:t>=1</a:t>
            </a:r>
            <a:br>
              <a:rPr lang="es-BO" sz="1200" b="0" i="0" kern="1200" dirty="0">
                <a:solidFill>
                  <a:schemeClr val="tx1"/>
                </a:solidFill>
                <a:effectLst/>
                <a:latin typeface="+mn-lt"/>
                <a:ea typeface="+mn-ea"/>
                <a:cs typeface="+mn-cs"/>
              </a:rPr>
            </a:br>
            <a:r>
              <a:rPr lang="es-BO" sz="1200" b="0" i="0" kern="1200" dirty="0">
                <a:solidFill>
                  <a:schemeClr val="tx1"/>
                </a:solidFill>
                <a:effectLst/>
                <a:latin typeface="+mn-lt"/>
                <a:ea typeface="+mn-ea"/>
                <a:cs typeface="+mn-cs"/>
              </a:rPr>
              <a:t>Si estás en el medio → </a:t>
            </a:r>
            <a:r>
              <a:rPr lang="es-BO" sz="1200" b="0" i="1" kern="1200" dirty="0">
                <a:solidFill>
                  <a:schemeClr val="tx1"/>
                </a:solidFill>
                <a:effectLst/>
                <a:latin typeface="+mn-lt"/>
                <a:ea typeface="+mn-ea"/>
                <a:cs typeface="+mn-cs"/>
              </a:rPr>
              <a:t>a</a:t>
            </a:r>
            <a:r>
              <a:rPr lang="es-BO" sz="1200" b="0" i="0" kern="1200" dirty="0">
                <a:solidFill>
                  <a:schemeClr val="tx1"/>
                </a:solidFill>
                <a:effectLst/>
                <a:latin typeface="+mn-lt"/>
                <a:ea typeface="+mn-ea"/>
                <a:cs typeface="+mn-cs"/>
              </a:rPr>
              <a:t>=0.5</a:t>
            </a:r>
            <a:br>
              <a:rPr lang="es-BO" sz="1200" b="0" i="1" kern="1200" dirty="0">
                <a:solidFill>
                  <a:schemeClr val="tx1"/>
                </a:solidFill>
                <a:effectLst/>
                <a:latin typeface="+mn-lt"/>
                <a:ea typeface="+mn-ea"/>
                <a:cs typeface="+mn-cs"/>
              </a:rPr>
            </a:br>
            <a:r>
              <a:rPr lang="es-BO" sz="1200" b="0" i="1" kern="1200" dirty="0">
                <a:solidFill>
                  <a:schemeClr val="tx1"/>
                </a:solidFill>
                <a:effectLst/>
                <a:latin typeface="+mn-lt"/>
                <a:ea typeface="+mn-ea"/>
                <a:cs typeface="+mn-cs"/>
              </a:rPr>
              <a:t>P</a:t>
            </a:r>
            <a:r>
              <a:rPr lang="es-BO" sz="1200" b="0" i="0" kern="1200" dirty="0">
                <a:solidFill>
                  <a:schemeClr val="tx1"/>
                </a:solidFill>
                <a:effectLst/>
                <a:latin typeface="+mn-lt"/>
                <a:ea typeface="+mn-ea"/>
                <a:cs typeface="+mn-cs"/>
              </a:rPr>
              <a:t>11​ : esquina inferior izquierda</a:t>
            </a:r>
          </a:p>
          <a:p>
            <a:r>
              <a:rPr lang="es-BO" sz="1200" b="0" i="1" kern="1200" dirty="0">
                <a:solidFill>
                  <a:schemeClr val="tx1"/>
                </a:solidFill>
                <a:effectLst/>
                <a:latin typeface="+mn-lt"/>
                <a:ea typeface="+mn-ea"/>
                <a:cs typeface="+mn-cs"/>
              </a:rPr>
              <a:t>P</a:t>
            </a:r>
            <a:r>
              <a:rPr lang="es-BO" sz="1200" b="0" i="0" kern="1200" dirty="0">
                <a:solidFill>
                  <a:schemeClr val="tx1"/>
                </a:solidFill>
                <a:effectLst/>
                <a:latin typeface="+mn-lt"/>
                <a:ea typeface="+mn-ea"/>
                <a:cs typeface="+mn-cs"/>
              </a:rPr>
              <a:t>21​ : esquina inferior derecha</a:t>
            </a:r>
          </a:p>
          <a:p>
            <a:r>
              <a:rPr lang="es-BO" sz="1200" b="0" i="1" kern="1200" dirty="0">
                <a:solidFill>
                  <a:schemeClr val="tx1"/>
                </a:solidFill>
                <a:effectLst/>
                <a:latin typeface="+mn-lt"/>
                <a:ea typeface="+mn-ea"/>
                <a:cs typeface="+mn-cs"/>
              </a:rPr>
              <a:t>P</a:t>
            </a:r>
            <a:r>
              <a:rPr lang="es-BO" sz="1200" b="0" i="0" kern="1200" dirty="0">
                <a:solidFill>
                  <a:schemeClr val="tx1"/>
                </a:solidFill>
                <a:effectLst/>
                <a:latin typeface="+mn-lt"/>
                <a:ea typeface="+mn-ea"/>
                <a:cs typeface="+mn-cs"/>
              </a:rPr>
              <a:t>12​ : esquina superior izquierda</a:t>
            </a:r>
          </a:p>
          <a:p>
            <a:r>
              <a:rPr lang="es-BO" sz="1200" b="0" i="1" kern="1200" dirty="0">
                <a:solidFill>
                  <a:schemeClr val="tx1"/>
                </a:solidFill>
                <a:effectLst/>
                <a:latin typeface="+mn-lt"/>
                <a:ea typeface="+mn-ea"/>
                <a:cs typeface="+mn-cs"/>
              </a:rPr>
              <a:t>P</a:t>
            </a:r>
            <a:r>
              <a:rPr lang="es-BO" sz="1200" b="0" i="0" kern="1200" dirty="0">
                <a:solidFill>
                  <a:schemeClr val="tx1"/>
                </a:solidFill>
                <a:effectLst/>
                <a:latin typeface="+mn-lt"/>
                <a:ea typeface="+mn-ea"/>
                <a:cs typeface="+mn-cs"/>
              </a:rPr>
              <a:t>22​ : esquina superior derecha</a:t>
            </a:r>
          </a:p>
        </p:txBody>
      </p:sp>
      <p:sp>
        <p:nvSpPr>
          <p:cNvPr id="4" name="Marcador de número de diapositiva 3">
            <a:extLst>
              <a:ext uri="{FF2B5EF4-FFF2-40B4-BE49-F238E27FC236}">
                <a16:creationId xmlns:a16="http://schemas.microsoft.com/office/drawing/2014/main" id="{C4FB0B8C-C783-AD16-A361-BEBF34D699B3}"/>
              </a:ext>
            </a:extLst>
          </p:cNvPr>
          <p:cNvSpPr>
            <a:spLocks noGrp="1"/>
          </p:cNvSpPr>
          <p:nvPr>
            <p:ph type="sldNum" sz="quarter" idx="5"/>
          </p:nvPr>
        </p:nvSpPr>
        <p:spPr/>
        <p:txBody>
          <a:bodyPr/>
          <a:lstStyle/>
          <a:p>
            <a:fld id="{6FC8D850-966F-45A6-8DE7-15B891E7D40D}" type="slidenum">
              <a:rPr lang="pt-BR" smtClean="0"/>
              <a:t>13</a:t>
            </a:fld>
            <a:endParaRPr lang="pt-BR"/>
          </a:p>
        </p:txBody>
      </p:sp>
    </p:spTree>
    <p:extLst>
      <p:ext uri="{BB962C8B-B14F-4D97-AF65-F5344CB8AC3E}">
        <p14:creationId xmlns:p14="http://schemas.microsoft.com/office/powerpoint/2010/main" val="24154211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BO"/>
          </a:p>
        </p:txBody>
      </p:sp>
      <p:sp>
        <p:nvSpPr>
          <p:cNvPr id="3" name="Marcador de notas 2"/>
          <p:cNvSpPr>
            <a:spLocks noGrp="1"/>
          </p:cNvSpPr>
          <p:nvPr>
            <p:ph type="body" idx="1"/>
          </p:nvPr>
        </p:nvSpPr>
        <p:spPr/>
        <p:txBody>
          <a:bodyPr/>
          <a:lstStyle/>
          <a:p>
            <a:r>
              <a:rPr lang="pt-BR" sz="1200" b="0" i="0" kern="1200" dirty="0">
                <a:solidFill>
                  <a:schemeClr val="tx1"/>
                </a:solidFill>
                <a:effectLst/>
                <a:latin typeface="+mn-lt"/>
                <a:ea typeface="+mn-ea"/>
                <a:cs typeface="+mn-cs"/>
              </a:rPr>
              <a:t>parâmetros ótimos (</a:t>
            </a:r>
            <a:r>
              <a:rPr lang="pt-BR" sz="1200" b="0" i="1" kern="1200" dirty="0" err="1">
                <a:solidFill>
                  <a:schemeClr val="tx1"/>
                </a:solidFill>
                <a:effectLst/>
                <a:latin typeface="+mn-lt"/>
                <a:ea typeface="+mn-ea"/>
                <a:cs typeface="+mn-cs"/>
              </a:rPr>
              <a:t>θ</a:t>
            </a:r>
            <a:r>
              <a:rPr lang="pt-BR" sz="1200" b="0" i="0" kern="1200" dirty="0" err="1">
                <a:solidFill>
                  <a:schemeClr val="tx1"/>
                </a:solidFill>
                <a:effectLst/>
                <a:latin typeface="+mn-lt"/>
                <a:ea typeface="+mn-ea"/>
                <a:cs typeface="+mn-cs"/>
              </a:rPr>
              <a:t>∗,</a:t>
            </a:r>
            <a:r>
              <a:rPr lang="pt-BR" sz="1200" b="0" i="1" kern="1200" dirty="0" err="1">
                <a:solidFill>
                  <a:schemeClr val="tx1"/>
                </a:solidFill>
                <a:effectLst/>
                <a:latin typeface="+mn-lt"/>
                <a:ea typeface="+mn-ea"/>
                <a:cs typeface="+mn-cs"/>
              </a:rPr>
              <a:t>ϕ</a:t>
            </a:r>
            <a:r>
              <a:rPr lang="pt-BR" sz="1200" b="0" i="0" kern="1200" dirty="0">
                <a:solidFill>
                  <a:schemeClr val="tx1"/>
                </a:solidFill>
                <a:effectLst/>
                <a:latin typeface="+mn-lt"/>
                <a:ea typeface="+mn-ea"/>
                <a:cs typeface="+mn-cs"/>
              </a:rPr>
              <a:t>∗) que minimizam o erro esperado em uma tarefa específica, como classificação ou avaliação de qualidade. Para isso, calculamos o valor médio da perda L sobre todos os dados (</a:t>
            </a:r>
            <a:r>
              <a:rPr lang="pt-BR" sz="1200" b="0" i="1" kern="1200" dirty="0" err="1">
                <a:solidFill>
                  <a:schemeClr val="tx1"/>
                </a:solidFill>
                <a:effectLst/>
                <a:latin typeface="+mn-lt"/>
                <a:ea typeface="+mn-ea"/>
                <a:cs typeface="+mn-cs"/>
              </a:rPr>
              <a:t>x</a:t>
            </a:r>
            <a:r>
              <a:rPr lang="pt-BR" sz="1200" b="0" i="0" kern="1200" dirty="0" err="1">
                <a:solidFill>
                  <a:schemeClr val="tx1"/>
                </a:solidFill>
                <a:effectLst/>
                <a:latin typeface="+mn-lt"/>
                <a:ea typeface="+mn-ea"/>
                <a:cs typeface="+mn-cs"/>
              </a:rPr>
              <a:t>,</a:t>
            </a:r>
            <a:r>
              <a:rPr lang="pt-BR" sz="1200" b="0" i="1" kern="1200" dirty="0" err="1">
                <a:solidFill>
                  <a:schemeClr val="tx1"/>
                </a:solidFill>
                <a:effectLst/>
                <a:latin typeface="+mn-lt"/>
                <a:ea typeface="+mn-ea"/>
                <a:cs typeface="+mn-cs"/>
              </a:rPr>
              <a:t>y</a:t>
            </a:r>
            <a:r>
              <a:rPr lang="pt-BR" sz="1200" b="0" i="0" kern="1200" dirty="0">
                <a:solidFill>
                  <a:schemeClr val="tx1"/>
                </a:solidFill>
                <a:effectLst/>
                <a:latin typeface="+mn-lt"/>
                <a:ea typeface="+mn-ea"/>
                <a:cs typeface="+mn-cs"/>
              </a:rPr>
              <a:t>) do conjunto de treinamento. Aqui, </a:t>
            </a:r>
            <a:r>
              <a:rPr lang="pt-BR" sz="1200" b="0" i="1" kern="1200" dirty="0" err="1">
                <a:solidFill>
                  <a:schemeClr val="tx1"/>
                </a:solidFill>
                <a:effectLst/>
                <a:latin typeface="+mn-lt"/>
                <a:ea typeface="+mn-ea"/>
                <a:cs typeface="+mn-cs"/>
              </a:rPr>
              <a:t>fθ</a:t>
            </a:r>
            <a:r>
              <a:rPr lang="pt-BR" sz="1200" b="0" i="0" kern="1200" dirty="0">
                <a:solidFill>
                  <a:schemeClr val="tx1"/>
                </a:solidFill>
                <a:effectLst/>
                <a:latin typeface="+mn-lt"/>
                <a:ea typeface="+mn-ea"/>
                <a:cs typeface="+mn-cs"/>
              </a:rPr>
              <a:t>​(</a:t>
            </a:r>
            <a:r>
              <a:rPr lang="pt-BR" sz="1200" b="0" i="1" kern="1200" dirty="0">
                <a:solidFill>
                  <a:schemeClr val="tx1"/>
                </a:solidFill>
                <a:effectLst/>
                <a:latin typeface="+mn-lt"/>
                <a:ea typeface="+mn-ea"/>
                <a:cs typeface="+mn-cs"/>
              </a:rPr>
              <a:t>x</a:t>
            </a:r>
            <a:r>
              <a:rPr lang="pt-BR" sz="1200" b="0" i="0" kern="1200" dirty="0">
                <a:solidFill>
                  <a:schemeClr val="tx1"/>
                </a:solidFill>
                <a:effectLst/>
                <a:latin typeface="+mn-lt"/>
                <a:ea typeface="+mn-ea"/>
                <a:cs typeface="+mn-cs"/>
              </a:rPr>
              <a:t>) é o redimensionador que transforma a imagem, e </a:t>
            </a:r>
            <a:r>
              <a:rPr lang="pt-BR" sz="1200" b="0" i="1" kern="1200" dirty="0" err="1">
                <a:solidFill>
                  <a:schemeClr val="tx1"/>
                </a:solidFill>
                <a:effectLst/>
                <a:latin typeface="+mn-lt"/>
                <a:ea typeface="+mn-ea"/>
                <a:cs typeface="+mn-cs"/>
              </a:rPr>
              <a:t>gϕ</a:t>
            </a:r>
            <a:r>
              <a:rPr lang="pt-BR" sz="1200" b="0" i="0" kern="1200" dirty="0">
                <a:solidFill>
                  <a:schemeClr val="tx1"/>
                </a:solidFill>
                <a:effectLst/>
                <a:latin typeface="+mn-lt"/>
                <a:ea typeface="+mn-ea"/>
                <a:cs typeface="+mn-cs"/>
              </a:rPr>
              <a:t>​ é o modelo que realiza a tarefa principal, como classificar ou avaliar a qualidade. Ambos são treinados juntos, permitindo que o redimensionador aprenda manipulações específicas que melhoram o desempenho da tarefa final.</a:t>
            </a:r>
            <a:endParaRPr lang="es-BO" dirty="0"/>
          </a:p>
        </p:txBody>
      </p:sp>
      <p:sp>
        <p:nvSpPr>
          <p:cNvPr id="4" name="Marcador de número de diapositiva 3"/>
          <p:cNvSpPr>
            <a:spLocks noGrp="1"/>
          </p:cNvSpPr>
          <p:nvPr>
            <p:ph type="sldNum" sz="quarter" idx="5"/>
          </p:nvPr>
        </p:nvSpPr>
        <p:spPr/>
        <p:txBody>
          <a:bodyPr/>
          <a:lstStyle/>
          <a:p>
            <a:fld id="{6FC8D850-966F-45A6-8DE7-15B891E7D40D}" type="slidenum">
              <a:rPr lang="pt-BR" smtClean="0"/>
              <a:t>14</a:t>
            </a:fld>
            <a:endParaRPr lang="pt-BR"/>
          </a:p>
        </p:txBody>
      </p:sp>
    </p:spTree>
    <p:extLst>
      <p:ext uri="{BB962C8B-B14F-4D97-AF65-F5344CB8AC3E}">
        <p14:creationId xmlns:p14="http://schemas.microsoft.com/office/powerpoint/2010/main" val="296941228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BO"/>
          </a:p>
        </p:txBody>
      </p:sp>
      <p:sp>
        <p:nvSpPr>
          <p:cNvPr id="3" name="Marcador de notas 2"/>
          <p:cNvSpPr>
            <a:spLocks noGrp="1"/>
          </p:cNvSpPr>
          <p:nvPr>
            <p:ph type="body" idx="1"/>
          </p:nvPr>
        </p:nvSpPr>
        <p:spPr/>
        <p:txBody>
          <a:bodyPr/>
          <a:lstStyle/>
          <a:p>
            <a:r>
              <a:rPr lang="pt-BR" sz="1200" b="0" i="0" kern="1200" dirty="0">
                <a:solidFill>
                  <a:schemeClr val="tx1"/>
                </a:solidFill>
                <a:effectLst/>
                <a:latin typeface="+mn-lt"/>
                <a:ea typeface="+mn-ea"/>
                <a:cs typeface="+mn-cs"/>
              </a:rPr>
              <a:t>(</a:t>
            </a:r>
            <a:r>
              <a:rPr lang="pt-BR" sz="1200" b="0" i="1" kern="1200" dirty="0" err="1">
                <a:solidFill>
                  <a:schemeClr val="tx1"/>
                </a:solidFill>
                <a:effectLst/>
                <a:latin typeface="+mn-lt"/>
                <a:ea typeface="+mn-ea"/>
                <a:cs typeface="+mn-cs"/>
              </a:rPr>
              <a:t>θ</a:t>
            </a:r>
            <a:r>
              <a:rPr lang="pt-BR" sz="1200" b="0" i="0" kern="1200" dirty="0" err="1">
                <a:solidFill>
                  <a:schemeClr val="tx1"/>
                </a:solidFill>
                <a:effectLst/>
                <a:latin typeface="+mn-lt"/>
                <a:ea typeface="+mn-ea"/>
                <a:cs typeface="+mn-cs"/>
              </a:rPr>
              <a:t>∗,</a:t>
            </a:r>
            <a:r>
              <a:rPr lang="pt-BR" sz="1200" b="0" i="1" kern="1200" dirty="0" err="1">
                <a:solidFill>
                  <a:schemeClr val="tx1"/>
                </a:solidFill>
                <a:effectLst/>
                <a:latin typeface="+mn-lt"/>
                <a:ea typeface="+mn-ea"/>
                <a:cs typeface="+mn-cs"/>
              </a:rPr>
              <a:t>ϕ</a:t>
            </a:r>
            <a:r>
              <a:rPr lang="pt-BR" sz="1200" b="0" i="0" kern="1200" dirty="0">
                <a:solidFill>
                  <a:schemeClr val="tx1"/>
                </a:solidFill>
                <a:effectLst/>
                <a:latin typeface="+mn-lt"/>
                <a:ea typeface="+mn-ea"/>
                <a:cs typeface="+mn-cs"/>
              </a:rPr>
              <a:t>∗) : “São parâmetros ideais que buscamos para os dois modelos."</a:t>
            </a:r>
          </a:p>
          <a:p>
            <a:r>
              <a:rPr lang="pt-BR" sz="1200" b="1" i="0" kern="1200" dirty="0" err="1">
                <a:solidFill>
                  <a:schemeClr val="tx1"/>
                </a:solidFill>
                <a:effectLst/>
                <a:latin typeface="+mn-lt"/>
                <a:ea typeface="+mn-ea"/>
                <a:cs typeface="+mn-cs"/>
              </a:rPr>
              <a:t>argmin</a:t>
            </a:r>
            <a:r>
              <a:rPr lang="pt-BR" sz="1200" b="1" i="0" kern="1200" dirty="0">
                <a:solidFill>
                  <a:schemeClr val="tx1"/>
                </a:solidFill>
                <a:effectLst/>
                <a:latin typeface="+mn-lt"/>
                <a:ea typeface="+mn-ea"/>
                <a:cs typeface="+mn-cs"/>
              </a:rPr>
              <a:t> </a:t>
            </a:r>
            <a:r>
              <a:rPr lang="pt-BR" sz="1200" b="0" i="0" kern="1200" dirty="0">
                <a:solidFill>
                  <a:schemeClr val="tx1"/>
                </a:solidFill>
                <a:effectLst/>
                <a:latin typeface="+mn-lt"/>
                <a:ea typeface="+mn-ea"/>
                <a:cs typeface="+mn-cs"/>
              </a:rPr>
              <a:t>: "Queremos minimizar a perda total.</a:t>
            </a:r>
            <a:r>
              <a:rPr lang="es-BO" sz="1200" b="0" i="0" kern="1200" dirty="0">
                <a:solidFill>
                  <a:schemeClr val="tx1"/>
                </a:solidFill>
                <a:effectLst/>
                <a:latin typeface="+mn-lt"/>
                <a:ea typeface="+mn-ea"/>
                <a:cs typeface="+mn-cs"/>
              </a:rPr>
              <a:t> Es decir, estamos buscando los mejores parámetros para ambos modelos.</a:t>
            </a:r>
            <a:r>
              <a:rPr lang="pt-BR" sz="1200" b="0" i="0" kern="1200" dirty="0">
                <a:solidFill>
                  <a:schemeClr val="tx1"/>
                </a:solidFill>
                <a:effectLst/>
                <a:latin typeface="+mn-lt"/>
                <a:ea typeface="+mn-ea"/>
                <a:cs typeface="+mn-cs"/>
              </a:rPr>
              <a:t>"</a:t>
            </a:r>
          </a:p>
          <a:p>
            <a:r>
              <a:rPr lang="pt-BR" sz="1200" b="0" i="0" kern="1200" dirty="0">
                <a:solidFill>
                  <a:schemeClr val="tx1"/>
                </a:solidFill>
                <a:effectLst/>
                <a:latin typeface="+mn-lt"/>
                <a:ea typeface="+mn-ea"/>
                <a:cs typeface="+mn-cs"/>
              </a:rPr>
              <a:t>E(</a:t>
            </a:r>
            <a:r>
              <a:rPr lang="pt-BR" sz="1200" b="0" i="1" kern="1200" dirty="0" err="1">
                <a:solidFill>
                  <a:schemeClr val="tx1"/>
                </a:solidFill>
                <a:effectLst/>
                <a:latin typeface="+mn-lt"/>
                <a:ea typeface="+mn-ea"/>
                <a:cs typeface="+mn-cs"/>
              </a:rPr>
              <a:t>x</a:t>
            </a:r>
            <a:r>
              <a:rPr lang="pt-BR" sz="1200" b="0" i="0" kern="1200" dirty="0" err="1">
                <a:solidFill>
                  <a:schemeClr val="tx1"/>
                </a:solidFill>
                <a:effectLst/>
                <a:latin typeface="+mn-lt"/>
                <a:ea typeface="+mn-ea"/>
                <a:cs typeface="+mn-cs"/>
              </a:rPr>
              <a:t>,</a:t>
            </a:r>
            <a:r>
              <a:rPr lang="pt-BR" sz="1200" b="0" i="1" kern="1200" dirty="0" err="1">
                <a:solidFill>
                  <a:schemeClr val="tx1"/>
                </a:solidFill>
                <a:effectLst/>
                <a:latin typeface="+mn-lt"/>
                <a:ea typeface="+mn-ea"/>
                <a:cs typeface="+mn-cs"/>
              </a:rPr>
              <a:t>y</a:t>
            </a:r>
            <a:r>
              <a:rPr lang="pt-BR" sz="1200" b="0" i="0" kern="1200" dirty="0">
                <a:solidFill>
                  <a:schemeClr val="tx1"/>
                </a:solidFill>
                <a:effectLst/>
                <a:latin typeface="+mn-lt"/>
                <a:ea typeface="+mn-ea"/>
                <a:cs typeface="+mn-cs"/>
              </a:rPr>
              <a:t>)∼</a:t>
            </a:r>
            <a:r>
              <a:rPr lang="pt-BR" sz="1200" b="0" i="1" kern="1200" dirty="0">
                <a:solidFill>
                  <a:schemeClr val="tx1"/>
                </a:solidFill>
                <a:effectLst/>
                <a:latin typeface="+mn-lt"/>
                <a:ea typeface="+mn-ea"/>
                <a:cs typeface="+mn-cs"/>
              </a:rPr>
              <a:t>D</a:t>
            </a:r>
            <a:r>
              <a:rPr lang="pt-BR" sz="1200" b="0" i="0" kern="1200" dirty="0">
                <a:solidFill>
                  <a:schemeClr val="tx1"/>
                </a:solidFill>
                <a:effectLst/>
                <a:latin typeface="+mn-lt"/>
                <a:ea typeface="+mn-ea"/>
                <a:cs typeface="+mn-cs"/>
              </a:rPr>
              <a:t>​ : "Calculamos a média da perda sobre todos os exemplos do conjunto de dados."</a:t>
            </a:r>
          </a:p>
          <a:p>
            <a:r>
              <a:rPr lang="pt-BR" sz="1200" b="0" i="0" kern="1200" dirty="0">
                <a:solidFill>
                  <a:schemeClr val="tx1"/>
                </a:solidFill>
                <a:effectLst/>
                <a:latin typeface="+mn-lt"/>
                <a:ea typeface="+mn-ea"/>
                <a:cs typeface="+mn-cs"/>
              </a:rPr>
              <a:t>L : "Essa é a função de perda </a:t>
            </a:r>
            <a:r>
              <a:rPr lang="es-BO" sz="1200" b="0" i="0" kern="1200" dirty="0" err="1">
                <a:solidFill>
                  <a:schemeClr val="tx1"/>
                </a:solidFill>
                <a:effectLst/>
                <a:latin typeface="+mn-lt"/>
                <a:ea typeface="+mn-ea"/>
                <a:cs typeface="+mn-cs"/>
              </a:rPr>
              <a:t>cross-entropy</a:t>
            </a:r>
            <a:r>
              <a:rPr lang="pt-BR" sz="1200" b="0" i="0" kern="1200" dirty="0">
                <a:solidFill>
                  <a:schemeClr val="tx1"/>
                </a:solidFill>
                <a:effectLst/>
                <a:latin typeface="+mn-lt"/>
                <a:ea typeface="+mn-ea"/>
                <a:cs typeface="+mn-cs"/>
              </a:rPr>
              <a:t>, que mede o quão bem nosso sistema está funcionando."</a:t>
            </a:r>
          </a:p>
          <a:p>
            <a:r>
              <a:rPr lang="es-BO" sz="1200" b="0" i="1" kern="1200" dirty="0" err="1">
                <a:solidFill>
                  <a:schemeClr val="tx1"/>
                </a:solidFill>
                <a:effectLst/>
                <a:latin typeface="+mn-lt"/>
                <a:ea typeface="+mn-ea"/>
                <a:cs typeface="+mn-cs"/>
              </a:rPr>
              <a:t>fθ</a:t>
            </a:r>
            <a:r>
              <a:rPr lang="es-BO" sz="1200" b="0" i="0" kern="1200" dirty="0">
                <a:solidFill>
                  <a:schemeClr val="tx1"/>
                </a:solidFill>
                <a:effectLst/>
                <a:latin typeface="+mn-lt"/>
                <a:ea typeface="+mn-ea"/>
                <a:cs typeface="+mn-cs"/>
              </a:rPr>
              <a:t>​(</a:t>
            </a:r>
            <a:r>
              <a:rPr lang="es-BO" sz="1200" b="0" i="1" kern="1200" dirty="0">
                <a:solidFill>
                  <a:schemeClr val="tx1"/>
                </a:solidFill>
                <a:effectLst/>
                <a:latin typeface="+mn-lt"/>
                <a:ea typeface="+mn-ea"/>
                <a:cs typeface="+mn-cs"/>
              </a:rPr>
              <a:t>x</a:t>
            </a:r>
            <a:r>
              <a:rPr lang="es-BO" sz="1200" b="0" i="0" kern="1200" dirty="0">
                <a:solidFill>
                  <a:schemeClr val="tx1"/>
                </a:solidFill>
                <a:effectLst/>
                <a:latin typeface="+mn-lt"/>
                <a:ea typeface="+mn-ea"/>
                <a:cs typeface="+mn-cs"/>
              </a:rPr>
              <a:t>) : redimensionador CNN que toma</a:t>
            </a:r>
          </a:p>
          <a:p>
            <a:r>
              <a:rPr lang="es-BO" sz="1200" b="0" i="1" kern="1200" dirty="0" err="1">
                <a:solidFill>
                  <a:schemeClr val="tx1"/>
                </a:solidFill>
                <a:effectLst/>
                <a:latin typeface="+mn-lt"/>
                <a:ea typeface="+mn-ea"/>
                <a:cs typeface="+mn-cs"/>
              </a:rPr>
              <a:t>gϕ</a:t>
            </a:r>
            <a:r>
              <a:rPr lang="es-BO" sz="1200" b="0" i="0" kern="1200" dirty="0">
                <a:solidFill>
                  <a:schemeClr val="tx1"/>
                </a:solidFill>
                <a:effectLst/>
                <a:latin typeface="+mn-lt"/>
                <a:ea typeface="+mn-ea"/>
                <a:cs typeface="+mn-cs"/>
              </a:rPr>
              <a:t>​(</a:t>
            </a:r>
            <a:r>
              <a:rPr lang="es-BO" sz="1200" b="0" i="1" kern="1200" dirty="0" err="1">
                <a:solidFill>
                  <a:schemeClr val="tx1"/>
                </a:solidFill>
                <a:effectLst/>
                <a:latin typeface="+mn-lt"/>
                <a:ea typeface="+mn-ea"/>
                <a:cs typeface="+mn-cs"/>
              </a:rPr>
              <a:t>fθ</a:t>
            </a:r>
            <a:r>
              <a:rPr lang="es-BO" sz="1200" b="0" i="0" kern="1200" dirty="0">
                <a:solidFill>
                  <a:schemeClr val="tx1"/>
                </a:solidFill>
                <a:effectLst/>
                <a:latin typeface="+mn-lt"/>
                <a:ea typeface="+mn-ea"/>
                <a:cs typeface="+mn-cs"/>
              </a:rPr>
              <a:t>​(</a:t>
            </a:r>
            <a:r>
              <a:rPr lang="es-BO" sz="1200" b="0" i="1" kern="1200" dirty="0">
                <a:solidFill>
                  <a:schemeClr val="tx1"/>
                </a:solidFill>
                <a:effectLst/>
                <a:latin typeface="+mn-lt"/>
                <a:ea typeface="+mn-ea"/>
                <a:cs typeface="+mn-cs"/>
              </a:rPr>
              <a:t>x</a:t>
            </a:r>
            <a:r>
              <a:rPr lang="es-BO" sz="1200" b="0" i="0" kern="1200" dirty="0">
                <a:solidFill>
                  <a:schemeClr val="tx1"/>
                </a:solidFill>
                <a:effectLst/>
                <a:latin typeface="+mn-lt"/>
                <a:ea typeface="+mn-ea"/>
                <a:cs typeface="+mn-cs"/>
              </a:rPr>
              <a:t>)) : modelo de clasificación (como </a:t>
            </a:r>
            <a:r>
              <a:rPr lang="es-BO" sz="1200" b="0" i="0" kern="1200" dirty="0" err="1">
                <a:solidFill>
                  <a:schemeClr val="tx1"/>
                </a:solidFill>
                <a:effectLst/>
                <a:latin typeface="+mn-lt"/>
                <a:ea typeface="+mn-ea"/>
                <a:cs typeface="+mn-cs"/>
              </a:rPr>
              <a:t>ResNet</a:t>
            </a:r>
            <a:r>
              <a:rPr lang="es-BO" sz="1200" b="0" i="0" kern="1200" dirty="0">
                <a:solidFill>
                  <a:schemeClr val="tx1"/>
                </a:solidFill>
                <a:effectLst/>
                <a:latin typeface="+mn-lt"/>
                <a:ea typeface="+mn-ea"/>
                <a:cs typeface="+mn-cs"/>
              </a:rPr>
              <a:t>) que recibe la imagen redimensionada y predice su clase.</a:t>
            </a:r>
          </a:p>
          <a:p>
            <a:pPr marL="0" marR="0" lvl="0" indent="0" algn="l" defTabSz="914400" rtl="0" eaLnBrk="1" fontAlgn="auto" latinLnBrk="0" hangingPunct="1">
              <a:lnSpc>
                <a:spcPct val="100000"/>
              </a:lnSpc>
              <a:spcBef>
                <a:spcPts val="0"/>
              </a:spcBef>
              <a:spcAft>
                <a:spcPts val="0"/>
              </a:spcAft>
              <a:buClrTx/>
              <a:buSzTx/>
              <a:buFontTx/>
              <a:buNone/>
              <a:tabLst/>
              <a:defRPr/>
            </a:pPr>
            <a:r>
              <a:rPr lang="es-BO" sz="1200" b="0" i="1" kern="1200" dirty="0">
                <a:solidFill>
                  <a:schemeClr val="tx1"/>
                </a:solidFill>
                <a:effectLst/>
                <a:latin typeface="+mn-lt"/>
                <a:ea typeface="+mn-ea"/>
                <a:cs typeface="+mn-cs"/>
              </a:rPr>
              <a:t>y</a:t>
            </a:r>
            <a:r>
              <a:rPr lang="es-BO" sz="1200" b="0" i="0" kern="1200" dirty="0">
                <a:solidFill>
                  <a:schemeClr val="tx1"/>
                </a:solidFill>
                <a:effectLst/>
                <a:latin typeface="+mn-lt"/>
                <a:ea typeface="+mn-ea"/>
                <a:cs typeface="+mn-cs"/>
              </a:rPr>
              <a:t> : etiqueta o salida deseada (por ejemplo, clase de imagen o calidad visual).</a:t>
            </a:r>
          </a:p>
          <a:p>
            <a:endParaRPr lang="es-BO" sz="1200" b="0" i="0" kern="1200" dirty="0">
              <a:solidFill>
                <a:schemeClr val="tx1"/>
              </a:solidFill>
              <a:effectLst/>
              <a:latin typeface="+mn-lt"/>
              <a:ea typeface="+mn-ea"/>
              <a:cs typeface="+mn-cs"/>
            </a:endParaRPr>
          </a:p>
        </p:txBody>
      </p:sp>
      <p:sp>
        <p:nvSpPr>
          <p:cNvPr id="4" name="Marcador de número de diapositiva 3"/>
          <p:cNvSpPr>
            <a:spLocks noGrp="1"/>
          </p:cNvSpPr>
          <p:nvPr>
            <p:ph type="sldNum" sz="quarter" idx="5"/>
          </p:nvPr>
        </p:nvSpPr>
        <p:spPr/>
        <p:txBody>
          <a:bodyPr/>
          <a:lstStyle/>
          <a:p>
            <a:fld id="{6FC8D850-966F-45A6-8DE7-15B891E7D40D}" type="slidenum">
              <a:rPr lang="pt-BR" smtClean="0"/>
              <a:t>15</a:t>
            </a:fld>
            <a:endParaRPr lang="pt-BR"/>
          </a:p>
        </p:txBody>
      </p:sp>
    </p:spTree>
    <p:extLst>
      <p:ext uri="{BB962C8B-B14F-4D97-AF65-F5344CB8AC3E}">
        <p14:creationId xmlns:p14="http://schemas.microsoft.com/office/powerpoint/2010/main" val="2709835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BO"/>
          </a:p>
        </p:txBody>
      </p:sp>
      <p:sp>
        <p:nvSpPr>
          <p:cNvPr id="3" name="Marcador de notas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s-BO" dirty="0"/>
              <a:t>No trabaja como vector </a:t>
            </a:r>
            <a:r>
              <a:rPr lang="es-BO" i="1" dirty="0" err="1"/>
              <a:t>one-hot</a:t>
            </a:r>
            <a:r>
              <a:rPr lang="es-BO" dirty="0"/>
              <a:t> (probabilidad 1 en la clase correcta y 0 en las demás). En su lugar, el </a:t>
            </a:r>
            <a:r>
              <a:rPr lang="es-BO" i="1" dirty="0" err="1"/>
              <a:t>label</a:t>
            </a:r>
            <a:r>
              <a:rPr lang="es-BO" i="1" dirty="0"/>
              <a:t> </a:t>
            </a:r>
            <a:r>
              <a:rPr lang="es-BO" i="1" dirty="0" err="1"/>
              <a:t>smoothing</a:t>
            </a:r>
            <a:r>
              <a:rPr lang="es-BO" dirty="0"/>
              <a:t> distribuye una pequeña fracción de probabilidad entre todas las clases, de modo que la clase correcta mantiene la mayor probabilidad, pero sin alcanzar el valor absoluto de 1. Este ajuste introduce una ligera “incertidumbre” en el entrenamiento, lo que reduce el sobreajuste</a:t>
            </a:r>
          </a:p>
        </p:txBody>
      </p:sp>
      <p:sp>
        <p:nvSpPr>
          <p:cNvPr id="4" name="Marcador de número de diapositiva 3"/>
          <p:cNvSpPr>
            <a:spLocks noGrp="1"/>
          </p:cNvSpPr>
          <p:nvPr>
            <p:ph type="sldNum" sz="quarter" idx="5"/>
          </p:nvPr>
        </p:nvSpPr>
        <p:spPr/>
        <p:txBody>
          <a:bodyPr/>
          <a:lstStyle/>
          <a:p>
            <a:fld id="{6FC8D850-966F-45A6-8DE7-15B891E7D40D}" type="slidenum">
              <a:rPr lang="pt-BR" smtClean="0"/>
              <a:t>16</a:t>
            </a:fld>
            <a:endParaRPr lang="pt-BR"/>
          </a:p>
        </p:txBody>
      </p:sp>
    </p:spTree>
    <p:extLst>
      <p:ext uri="{BB962C8B-B14F-4D97-AF65-F5344CB8AC3E}">
        <p14:creationId xmlns:p14="http://schemas.microsoft.com/office/powerpoint/2010/main" val="54957730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txBody>
          <a:bodyPr/>
          <a:lstStyle/>
          <a:p>
            <a:endParaRPr lang="es-BO"/>
          </a:p>
        </p:txBody>
      </p:sp>
      <mc:AlternateContent xmlns:mc="http://schemas.openxmlformats.org/markup-compatibility/2006" xmlns:a14="http://schemas.microsoft.com/office/drawing/2010/main">
        <mc:Choice Requires="a14">
          <p:sp>
            <p:nvSpPr>
              <p:cNvPr id="3" name="Marcador de notas 2"/>
              <p:cNvSpPr>
                <a:spLocks noGrp="1"/>
              </p:cNvSpPr>
              <p:nvPr>
                <p:ph type="body" idx="1"/>
              </p:nvPr>
            </p:nvSpPr>
            <p:spPr/>
            <p:txBody>
              <a:bodyPr/>
              <a:lstStyle/>
              <a:p>
                <a14:m>
                  <m:oMath xmlns:m="http://schemas.openxmlformats.org/officeDocument/2006/math">
                    <m:r>
                      <a:rPr lang="es-BO" sz="1200" i="1" kern="1200">
                        <a:solidFill>
                          <a:schemeClr val="tx1"/>
                        </a:solidFill>
                        <a:latin typeface="Cambria Math" panose="02040503050406030204" pitchFamily="18" charset="0"/>
                        <a:ea typeface="+mn-ea"/>
                        <a:cs typeface="+mn-cs"/>
                      </a:rPr>
                      <m:t>𝜀</m:t>
                    </m:r>
                    <m:r>
                      <a:rPr lang="es-BO" sz="1200" i="0" kern="1200">
                        <a:solidFill>
                          <a:schemeClr val="tx1"/>
                        </a:solidFill>
                        <a:latin typeface="Cambria Math" panose="02040503050406030204" pitchFamily="18" charset="0"/>
                        <a:ea typeface="+mn-ea"/>
                        <a:cs typeface="+mn-cs"/>
                      </a:rPr>
                      <m:t>=0.1</m:t>
                    </m:r>
                  </m:oMath>
                </a14:m>
                <a:r>
                  <a:rPr lang="es-BO" dirty="0"/>
                  <a:t>. Esto significa que el </a:t>
                </a:r>
                <a:r>
                  <a:rPr lang="es-BO" b="1" dirty="0"/>
                  <a:t>90%</a:t>
                </a:r>
                <a:r>
                  <a:rPr lang="es-BO" dirty="0"/>
                  <a:t> de la probabilidad se mantiene en la clase real, y el </a:t>
                </a:r>
                <a:r>
                  <a:rPr lang="es-BO" b="1" dirty="0"/>
                  <a:t>10% restante</a:t>
                </a:r>
                <a:r>
                  <a:rPr lang="es-BO" dirty="0"/>
                  <a:t> se reparte de manera uniforme entre todas las clases del conjunto de datos.</a:t>
                </a:r>
                <a:br>
                  <a:rPr lang="es-BO" dirty="0"/>
                </a:br>
                <a:r>
                  <a:rPr lang="es-BO" dirty="0"/>
                  <a:t>en un problema de 1000 clases como </a:t>
                </a:r>
                <a:r>
                  <a:rPr lang="es-BO" dirty="0" err="1"/>
                  <a:t>ImageNet:La</a:t>
                </a:r>
                <a:r>
                  <a:rPr lang="es-BO" dirty="0"/>
                  <a:t> clase correcta no se marca como 1.0, sino como 0.9. Cada una de las 999 clases restantes recibe una probabilidad muy pequeña, aproximadamente 0.0001.</a:t>
                </a:r>
              </a:p>
              <a:p>
                <a:endParaRPr lang="es-BO" dirty="0"/>
              </a:p>
            </p:txBody>
          </p:sp>
        </mc:Choice>
        <mc:Fallback xmlns="">
          <p:sp>
            <p:nvSpPr>
              <p:cNvPr id="3" name="Marcador de notas 2"/>
              <p:cNvSpPr>
                <a:spLocks noGrp="1"/>
              </p:cNvSpPr>
              <p:nvPr>
                <p:ph type="body" idx="1"/>
              </p:nvPr>
            </p:nvSpPr>
            <p:spPr/>
            <p:txBody>
              <a:bodyPr/>
              <a:lstStyle/>
              <a:p>
                <a:r>
                  <a:rPr lang="es-BO" dirty="0"/>
                  <a:t>Si </a:t>
                </a:r>
                <a:r>
                  <a:rPr lang="es-BO" sz="1200" i="0" kern="1200">
                    <a:solidFill>
                      <a:schemeClr val="tx1"/>
                    </a:solidFill>
                    <a:latin typeface="+mn-lt"/>
                    <a:ea typeface="+mn-ea"/>
                    <a:cs typeface="+mn-cs"/>
                  </a:rPr>
                  <a:t>𝜀=0</a:t>
                </a:r>
                <a:r>
                  <a:rPr lang="es-BO" dirty="0"/>
                  <a:t>, no hay suavizado: seguimos en el caso </a:t>
                </a:r>
                <a:r>
                  <a:rPr lang="es-BO" i="1" dirty="0" err="1"/>
                  <a:t>one-hot</a:t>
                </a:r>
                <a:r>
                  <a:rPr lang="es-BO" dirty="0"/>
                  <a:t>, con 100% en la clase correcta.</a:t>
                </a:r>
                <a:r>
                  <a:rPr lang="es-BO" baseline="0" dirty="0"/>
                  <a:t> </a:t>
                </a:r>
                <a:r>
                  <a:rPr lang="es-BO" dirty="0"/>
                  <a:t>En este artículo, fijan </a:t>
                </a:r>
                <a:r>
                  <a:rPr lang="es-BO" sz="1200" i="0" kern="1200">
                    <a:solidFill>
                      <a:schemeClr val="tx1"/>
                    </a:solidFill>
                    <a:latin typeface="+mn-lt"/>
                    <a:ea typeface="+mn-ea"/>
                    <a:cs typeface="+mn-cs"/>
                  </a:rPr>
                  <a:t>𝜀=0.1</a:t>
                </a:r>
                <a:r>
                  <a:rPr lang="es-BO" dirty="0"/>
                  <a:t>. Esto significa que el </a:t>
                </a:r>
                <a:r>
                  <a:rPr lang="es-BO" b="1" dirty="0"/>
                  <a:t>90%</a:t>
                </a:r>
                <a:r>
                  <a:rPr lang="es-BO" dirty="0"/>
                  <a:t> de la probabilidad se mantiene en la clase real, y el </a:t>
                </a:r>
                <a:r>
                  <a:rPr lang="es-BO" b="1" dirty="0"/>
                  <a:t>10% restante</a:t>
                </a:r>
                <a:r>
                  <a:rPr lang="es-BO" dirty="0"/>
                  <a:t> se reparte de manera uniforme entre todas las clases del conjunto de datos.</a:t>
                </a:r>
                <a:br>
                  <a:rPr lang="es-BO" dirty="0"/>
                </a:br>
                <a:r>
                  <a:rPr lang="es-BO" dirty="0"/>
                  <a:t>en un problema de 1000 clases como </a:t>
                </a:r>
                <a:r>
                  <a:rPr lang="es-BO" err="1"/>
                  <a:t>ImageNet</a:t>
                </a:r>
                <a:r>
                  <a:rPr lang="es-BO"/>
                  <a:t>:La </a:t>
                </a:r>
                <a:r>
                  <a:rPr lang="es-BO" dirty="0"/>
                  <a:t>clase correcta no se marca como 1.0, sino como 0.9. Cada una de las 999 clases restantes recibe una probabilidad muy pequeña, aproximadamente 0.0001.</a:t>
                </a:r>
              </a:p>
              <a:p>
                <a:endParaRPr lang="es-BO" dirty="0"/>
              </a:p>
            </p:txBody>
          </p:sp>
        </mc:Fallback>
      </mc:AlternateContent>
      <p:sp>
        <p:nvSpPr>
          <p:cNvPr id="4" name="Marcador de número de diapositiva 3"/>
          <p:cNvSpPr>
            <a:spLocks noGrp="1"/>
          </p:cNvSpPr>
          <p:nvPr>
            <p:ph type="sldNum" sz="quarter" idx="5"/>
          </p:nvPr>
        </p:nvSpPr>
        <p:spPr/>
        <p:txBody>
          <a:bodyPr/>
          <a:lstStyle/>
          <a:p>
            <a:fld id="{6FC8D850-966F-45A6-8DE7-15B891E7D40D}" type="slidenum">
              <a:rPr lang="pt-BR" smtClean="0"/>
              <a:t>17</a:t>
            </a:fld>
            <a:endParaRPr lang="pt-BR"/>
          </a:p>
        </p:txBody>
      </p:sp>
    </p:spTree>
    <p:extLst>
      <p:ext uri="{BB962C8B-B14F-4D97-AF65-F5344CB8AC3E}">
        <p14:creationId xmlns:p14="http://schemas.microsoft.com/office/powerpoint/2010/main" val="12784436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DB9B4FF-B06E-403C-A326-BDC64D8FF94E}"/>
              </a:ext>
            </a:extLst>
          </p:cNvPr>
          <p:cNvSpPr>
            <a:spLocks noGrp="1"/>
          </p:cNvSpPr>
          <p:nvPr>
            <p:ph type="ctrTitle"/>
          </p:nvPr>
        </p:nvSpPr>
        <p:spPr>
          <a:xfrm>
            <a:off x="1524000" y="1122363"/>
            <a:ext cx="9144000" cy="2387600"/>
          </a:xfrm>
        </p:spPr>
        <p:txBody>
          <a:bodyPr anchor="b"/>
          <a:lstStyle>
            <a:lvl1pPr algn="ctr">
              <a:defRPr sz="6000"/>
            </a:lvl1pPr>
          </a:lstStyle>
          <a:p>
            <a:r>
              <a:rPr lang="pt-BR"/>
              <a:t>Clique para editar o título Mestre</a:t>
            </a:r>
          </a:p>
        </p:txBody>
      </p:sp>
      <p:sp>
        <p:nvSpPr>
          <p:cNvPr id="3" name="Subtítulo 2">
            <a:extLst>
              <a:ext uri="{FF2B5EF4-FFF2-40B4-BE49-F238E27FC236}">
                <a16:creationId xmlns:a16="http://schemas.microsoft.com/office/drawing/2014/main" id="{247BDFCE-746E-45BF-A319-4733D58D1632}"/>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p>
        </p:txBody>
      </p:sp>
      <p:sp>
        <p:nvSpPr>
          <p:cNvPr id="4" name="Espaço Reservado para Data 3">
            <a:extLst>
              <a:ext uri="{FF2B5EF4-FFF2-40B4-BE49-F238E27FC236}">
                <a16:creationId xmlns:a16="http://schemas.microsoft.com/office/drawing/2014/main" id="{9EDE2778-5372-4104-B96D-968184DA8288}"/>
              </a:ext>
            </a:extLst>
          </p:cNvPr>
          <p:cNvSpPr>
            <a:spLocks noGrp="1"/>
          </p:cNvSpPr>
          <p:nvPr>
            <p:ph type="dt" sz="half" idx="10"/>
          </p:nvPr>
        </p:nvSpPr>
        <p:spPr/>
        <p:txBody>
          <a:bodyPr/>
          <a:lstStyle/>
          <a:p>
            <a:fld id="{63289F7E-B80B-496E-81B4-D396C37C9454}" type="datetimeFigureOut">
              <a:rPr lang="pt-BR" smtClean="0"/>
              <a:t>19/09/2025</a:t>
            </a:fld>
            <a:endParaRPr lang="pt-BR"/>
          </a:p>
        </p:txBody>
      </p:sp>
      <p:sp>
        <p:nvSpPr>
          <p:cNvPr id="5" name="Espaço Reservado para Rodapé 4">
            <a:extLst>
              <a:ext uri="{FF2B5EF4-FFF2-40B4-BE49-F238E27FC236}">
                <a16:creationId xmlns:a16="http://schemas.microsoft.com/office/drawing/2014/main" id="{C1DD0F41-C861-4051-988D-3024A37A4B93}"/>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07E5967E-D980-431A-A5DB-3F0C5030A81E}"/>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4975428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036C49F-3E68-4175-81BA-3C3FEE44308A}"/>
              </a:ext>
            </a:extLst>
          </p:cNvPr>
          <p:cNvSpPr>
            <a:spLocks noGrp="1"/>
          </p:cNvSpPr>
          <p:nvPr>
            <p:ph type="title"/>
          </p:nvPr>
        </p:nvSpPr>
        <p:spPr/>
        <p:txBody>
          <a:bodyPr/>
          <a:lstStyle/>
          <a:p>
            <a:r>
              <a:rPr lang="pt-BR"/>
              <a:t>Clique para editar o título Mestre</a:t>
            </a:r>
          </a:p>
        </p:txBody>
      </p:sp>
      <p:sp>
        <p:nvSpPr>
          <p:cNvPr id="3" name="Espaço Reservado para Texto Vertical 2">
            <a:extLst>
              <a:ext uri="{FF2B5EF4-FFF2-40B4-BE49-F238E27FC236}">
                <a16:creationId xmlns:a16="http://schemas.microsoft.com/office/drawing/2014/main" id="{426FA736-3DD3-4D4E-B57B-BBE1D8F7D424}"/>
              </a:ext>
            </a:extLst>
          </p:cNvPr>
          <p:cNvSpPr>
            <a:spLocks noGrp="1"/>
          </p:cNvSpPr>
          <p:nvPr>
            <p:ph type="body" orient="vert" idx="1"/>
          </p:nvPr>
        </p:nvSpPr>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99E8855C-D8FD-48F6-B14E-861E0DE4D915}"/>
              </a:ext>
            </a:extLst>
          </p:cNvPr>
          <p:cNvSpPr>
            <a:spLocks noGrp="1"/>
          </p:cNvSpPr>
          <p:nvPr>
            <p:ph type="dt" sz="half" idx="10"/>
          </p:nvPr>
        </p:nvSpPr>
        <p:spPr/>
        <p:txBody>
          <a:bodyPr/>
          <a:lstStyle/>
          <a:p>
            <a:fld id="{63289F7E-B80B-496E-81B4-D396C37C9454}" type="datetimeFigureOut">
              <a:rPr lang="pt-BR" smtClean="0"/>
              <a:t>19/09/2025</a:t>
            </a:fld>
            <a:endParaRPr lang="pt-BR"/>
          </a:p>
        </p:txBody>
      </p:sp>
      <p:sp>
        <p:nvSpPr>
          <p:cNvPr id="5" name="Espaço Reservado para Rodapé 4">
            <a:extLst>
              <a:ext uri="{FF2B5EF4-FFF2-40B4-BE49-F238E27FC236}">
                <a16:creationId xmlns:a16="http://schemas.microsoft.com/office/drawing/2014/main" id="{97C0BB88-2F21-42A5-ACFF-83DA47F2D340}"/>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CB462B3-1F22-4C05-B4B8-7A279FB7D5E9}"/>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5534815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Título Vertical 1">
            <a:extLst>
              <a:ext uri="{FF2B5EF4-FFF2-40B4-BE49-F238E27FC236}">
                <a16:creationId xmlns:a16="http://schemas.microsoft.com/office/drawing/2014/main" id="{EAEAB728-701C-4207-A9D5-23FF45C60502}"/>
              </a:ext>
            </a:extLst>
          </p:cNvPr>
          <p:cNvSpPr>
            <a:spLocks noGrp="1"/>
          </p:cNvSpPr>
          <p:nvPr>
            <p:ph type="title" orient="vert"/>
          </p:nvPr>
        </p:nvSpPr>
        <p:spPr>
          <a:xfrm>
            <a:off x="8724900" y="365125"/>
            <a:ext cx="2628900" cy="5811838"/>
          </a:xfrm>
        </p:spPr>
        <p:txBody>
          <a:bodyPr vert="eaVert"/>
          <a:lstStyle/>
          <a:p>
            <a:r>
              <a:rPr lang="pt-BR"/>
              <a:t>Clique para editar o título Mestre</a:t>
            </a:r>
          </a:p>
        </p:txBody>
      </p:sp>
      <p:sp>
        <p:nvSpPr>
          <p:cNvPr id="3" name="Espaço Reservado para Texto Vertical 2">
            <a:extLst>
              <a:ext uri="{FF2B5EF4-FFF2-40B4-BE49-F238E27FC236}">
                <a16:creationId xmlns:a16="http://schemas.microsoft.com/office/drawing/2014/main" id="{BA8C8CCF-7823-480A-9A19-0F664DD17E3B}"/>
              </a:ext>
            </a:extLst>
          </p:cNvPr>
          <p:cNvSpPr>
            <a:spLocks noGrp="1"/>
          </p:cNvSpPr>
          <p:nvPr>
            <p:ph type="body" orient="vert" idx="1"/>
          </p:nvPr>
        </p:nvSpPr>
        <p:spPr>
          <a:xfrm>
            <a:off x="838200" y="365125"/>
            <a:ext cx="7734300" cy="5811838"/>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721D5734-7B1F-425D-942F-6EB73344027C}"/>
              </a:ext>
            </a:extLst>
          </p:cNvPr>
          <p:cNvSpPr>
            <a:spLocks noGrp="1"/>
          </p:cNvSpPr>
          <p:nvPr>
            <p:ph type="dt" sz="half" idx="10"/>
          </p:nvPr>
        </p:nvSpPr>
        <p:spPr/>
        <p:txBody>
          <a:bodyPr/>
          <a:lstStyle/>
          <a:p>
            <a:fld id="{63289F7E-B80B-496E-81B4-D396C37C9454}" type="datetimeFigureOut">
              <a:rPr lang="pt-BR" smtClean="0"/>
              <a:t>19/09/2025</a:t>
            </a:fld>
            <a:endParaRPr lang="pt-BR"/>
          </a:p>
        </p:txBody>
      </p:sp>
      <p:sp>
        <p:nvSpPr>
          <p:cNvPr id="5" name="Espaço Reservado para Rodapé 4">
            <a:extLst>
              <a:ext uri="{FF2B5EF4-FFF2-40B4-BE49-F238E27FC236}">
                <a16:creationId xmlns:a16="http://schemas.microsoft.com/office/drawing/2014/main" id="{1E1AAEAC-F08D-45FE-89EC-B1B349A868C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BAA44493-9911-47B2-87A6-C2141A972BC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1824547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1BD44A5-8F21-4626-A01D-48A1C874B1D5}"/>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B79E8085-65A9-48AA-951D-71D978BFF4ED}"/>
              </a:ext>
            </a:extLst>
          </p:cNvPr>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F05BE1AF-51EA-425D-B188-DE7BD675009F}"/>
              </a:ext>
            </a:extLst>
          </p:cNvPr>
          <p:cNvSpPr>
            <a:spLocks noGrp="1"/>
          </p:cNvSpPr>
          <p:nvPr>
            <p:ph type="dt" sz="half" idx="10"/>
          </p:nvPr>
        </p:nvSpPr>
        <p:spPr/>
        <p:txBody>
          <a:bodyPr/>
          <a:lstStyle/>
          <a:p>
            <a:fld id="{63289F7E-B80B-496E-81B4-D396C37C9454}" type="datetimeFigureOut">
              <a:rPr lang="pt-BR" smtClean="0"/>
              <a:t>19/09/2025</a:t>
            </a:fld>
            <a:endParaRPr lang="pt-BR"/>
          </a:p>
        </p:txBody>
      </p:sp>
      <p:sp>
        <p:nvSpPr>
          <p:cNvPr id="5" name="Espaço Reservado para Rodapé 4">
            <a:extLst>
              <a:ext uri="{FF2B5EF4-FFF2-40B4-BE49-F238E27FC236}">
                <a16:creationId xmlns:a16="http://schemas.microsoft.com/office/drawing/2014/main" id="{121BE632-29CF-4CB9-B365-C9EF38F89BE6}"/>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60CF3DD1-9AEC-4A57-B461-4E4DD86FAC1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68790795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4AB2FF0-A4D7-4E28-991D-FF26140D5988}"/>
              </a:ext>
            </a:extLst>
          </p:cNvPr>
          <p:cNvSpPr>
            <a:spLocks noGrp="1"/>
          </p:cNvSpPr>
          <p:nvPr>
            <p:ph type="title"/>
          </p:nvPr>
        </p:nvSpPr>
        <p:spPr>
          <a:xfrm>
            <a:off x="831850" y="1709738"/>
            <a:ext cx="10515600" cy="2852737"/>
          </a:xfrm>
        </p:spPr>
        <p:txBody>
          <a:bodyPr anchor="b"/>
          <a:lstStyle>
            <a:lvl1pPr>
              <a:defRPr sz="6000"/>
            </a:lvl1pPr>
          </a:lstStyle>
          <a:p>
            <a:r>
              <a:rPr lang="pt-BR"/>
              <a:t>Clique para editar o título Mestre</a:t>
            </a:r>
          </a:p>
        </p:txBody>
      </p:sp>
      <p:sp>
        <p:nvSpPr>
          <p:cNvPr id="3" name="Espaço Reservado para Texto 2">
            <a:extLst>
              <a:ext uri="{FF2B5EF4-FFF2-40B4-BE49-F238E27FC236}">
                <a16:creationId xmlns:a16="http://schemas.microsoft.com/office/drawing/2014/main" id="{E2AC45B0-4145-40DB-8E61-1054611706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Espaço Reservado para Data 3">
            <a:extLst>
              <a:ext uri="{FF2B5EF4-FFF2-40B4-BE49-F238E27FC236}">
                <a16:creationId xmlns:a16="http://schemas.microsoft.com/office/drawing/2014/main" id="{50F1D3FB-740A-4EBA-A309-2CE71D12ECFB}"/>
              </a:ext>
            </a:extLst>
          </p:cNvPr>
          <p:cNvSpPr>
            <a:spLocks noGrp="1"/>
          </p:cNvSpPr>
          <p:nvPr>
            <p:ph type="dt" sz="half" idx="10"/>
          </p:nvPr>
        </p:nvSpPr>
        <p:spPr/>
        <p:txBody>
          <a:bodyPr/>
          <a:lstStyle/>
          <a:p>
            <a:fld id="{63289F7E-B80B-496E-81B4-D396C37C9454}" type="datetimeFigureOut">
              <a:rPr lang="pt-BR" smtClean="0"/>
              <a:t>19/09/2025</a:t>
            </a:fld>
            <a:endParaRPr lang="pt-BR"/>
          </a:p>
        </p:txBody>
      </p:sp>
      <p:sp>
        <p:nvSpPr>
          <p:cNvPr id="5" name="Espaço Reservado para Rodapé 4">
            <a:extLst>
              <a:ext uri="{FF2B5EF4-FFF2-40B4-BE49-F238E27FC236}">
                <a16:creationId xmlns:a16="http://schemas.microsoft.com/office/drawing/2014/main" id="{BDCAB18F-8715-4465-A940-F9C193A2ACE9}"/>
              </a:ext>
            </a:extLst>
          </p:cNvPr>
          <p:cNvSpPr>
            <a:spLocks noGrp="1"/>
          </p:cNvSpPr>
          <p:nvPr>
            <p:ph type="ftr" sz="quarter" idx="11"/>
          </p:nvPr>
        </p:nvSpPr>
        <p:spPr/>
        <p:txBody>
          <a:bodyPr/>
          <a:lstStyle/>
          <a:p>
            <a:endParaRPr lang="pt-BR"/>
          </a:p>
        </p:txBody>
      </p:sp>
      <p:sp>
        <p:nvSpPr>
          <p:cNvPr id="6" name="Espaço Reservado para Número de Slide 5">
            <a:extLst>
              <a:ext uri="{FF2B5EF4-FFF2-40B4-BE49-F238E27FC236}">
                <a16:creationId xmlns:a16="http://schemas.microsoft.com/office/drawing/2014/main" id="{353466C6-8248-429F-8056-FF040BF509EB}"/>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46522791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C7BB9F0-F14B-4A91-B2B7-35BC47FE4DE7}"/>
              </a:ext>
            </a:extLst>
          </p:cNvPr>
          <p:cNvSpPr>
            <a:spLocks noGrp="1"/>
          </p:cNvSpPr>
          <p:nvPr>
            <p:ph type="title"/>
          </p:nvPr>
        </p:nvSpPr>
        <p:spPr/>
        <p:txBody>
          <a:bodyPr/>
          <a:lstStyle/>
          <a:p>
            <a:r>
              <a:rPr lang="pt-BR"/>
              <a:t>Clique para editar o título Mestre</a:t>
            </a:r>
          </a:p>
        </p:txBody>
      </p:sp>
      <p:sp>
        <p:nvSpPr>
          <p:cNvPr id="3" name="Espaço Reservado para Conteúdo 2">
            <a:extLst>
              <a:ext uri="{FF2B5EF4-FFF2-40B4-BE49-F238E27FC236}">
                <a16:creationId xmlns:a16="http://schemas.microsoft.com/office/drawing/2014/main" id="{EC1FC1C4-73DA-47A6-8496-B0B457F7D39A}"/>
              </a:ext>
            </a:extLst>
          </p:cNvPr>
          <p:cNvSpPr>
            <a:spLocks noGrp="1"/>
          </p:cNvSpPr>
          <p:nvPr>
            <p:ph sz="half" idx="1"/>
          </p:nvPr>
        </p:nvSpPr>
        <p:spPr>
          <a:xfrm>
            <a:off x="838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a:extLst>
              <a:ext uri="{FF2B5EF4-FFF2-40B4-BE49-F238E27FC236}">
                <a16:creationId xmlns:a16="http://schemas.microsoft.com/office/drawing/2014/main" id="{E92F06A8-A449-4D92-9912-76873E529B38}"/>
              </a:ext>
            </a:extLst>
          </p:cNvPr>
          <p:cNvSpPr>
            <a:spLocks noGrp="1"/>
          </p:cNvSpPr>
          <p:nvPr>
            <p:ph sz="half" idx="2"/>
          </p:nvPr>
        </p:nvSpPr>
        <p:spPr>
          <a:xfrm>
            <a:off x="6172200" y="1825625"/>
            <a:ext cx="5181600" cy="435133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Data 4">
            <a:extLst>
              <a:ext uri="{FF2B5EF4-FFF2-40B4-BE49-F238E27FC236}">
                <a16:creationId xmlns:a16="http://schemas.microsoft.com/office/drawing/2014/main" id="{938070A4-BC2F-4D55-BD8D-DEAF11BB9EE9}"/>
              </a:ext>
            </a:extLst>
          </p:cNvPr>
          <p:cNvSpPr>
            <a:spLocks noGrp="1"/>
          </p:cNvSpPr>
          <p:nvPr>
            <p:ph type="dt" sz="half" idx="10"/>
          </p:nvPr>
        </p:nvSpPr>
        <p:spPr/>
        <p:txBody>
          <a:bodyPr/>
          <a:lstStyle/>
          <a:p>
            <a:fld id="{63289F7E-B80B-496E-81B4-D396C37C9454}" type="datetimeFigureOut">
              <a:rPr lang="pt-BR" smtClean="0"/>
              <a:t>19/09/2025</a:t>
            </a:fld>
            <a:endParaRPr lang="pt-BR"/>
          </a:p>
        </p:txBody>
      </p:sp>
      <p:sp>
        <p:nvSpPr>
          <p:cNvPr id="6" name="Espaço Reservado para Rodapé 5">
            <a:extLst>
              <a:ext uri="{FF2B5EF4-FFF2-40B4-BE49-F238E27FC236}">
                <a16:creationId xmlns:a16="http://schemas.microsoft.com/office/drawing/2014/main" id="{45CC2DB8-844A-465F-BA9A-7734C80C7F43}"/>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4CC606A8-097B-4040-94E0-CD8C88280D8F}"/>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89854443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6D66686-0143-4CB6-8C09-BA326F1E7ACA}"/>
              </a:ext>
            </a:extLst>
          </p:cNvPr>
          <p:cNvSpPr>
            <a:spLocks noGrp="1"/>
          </p:cNvSpPr>
          <p:nvPr>
            <p:ph type="title"/>
          </p:nvPr>
        </p:nvSpPr>
        <p:spPr>
          <a:xfrm>
            <a:off x="839788" y="365125"/>
            <a:ext cx="10515600" cy="1325563"/>
          </a:xfrm>
        </p:spPr>
        <p:txBody>
          <a:bodyPr/>
          <a:lstStyle/>
          <a:p>
            <a:r>
              <a:rPr lang="pt-BR"/>
              <a:t>Clique para editar o título Mestre</a:t>
            </a:r>
          </a:p>
        </p:txBody>
      </p:sp>
      <p:sp>
        <p:nvSpPr>
          <p:cNvPr id="3" name="Espaço Reservado para Texto 2">
            <a:extLst>
              <a:ext uri="{FF2B5EF4-FFF2-40B4-BE49-F238E27FC236}">
                <a16:creationId xmlns:a16="http://schemas.microsoft.com/office/drawing/2014/main" id="{0227AB85-F59E-4BCE-B846-4FA0992C2F23}"/>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Espaço Reservado para Conteúdo 3">
            <a:extLst>
              <a:ext uri="{FF2B5EF4-FFF2-40B4-BE49-F238E27FC236}">
                <a16:creationId xmlns:a16="http://schemas.microsoft.com/office/drawing/2014/main" id="{3373456C-7319-4D0A-827D-D29F6B083F5D}"/>
              </a:ext>
            </a:extLst>
          </p:cNvPr>
          <p:cNvSpPr>
            <a:spLocks noGrp="1"/>
          </p:cNvSpPr>
          <p:nvPr>
            <p:ph sz="half" idx="2"/>
          </p:nvPr>
        </p:nvSpPr>
        <p:spPr>
          <a:xfrm>
            <a:off x="839788" y="2505075"/>
            <a:ext cx="5157787"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a:extLst>
              <a:ext uri="{FF2B5EF4-FFF2-40B4-BE49-F238E27FC236}">
                <a16:creationId xmlns:a16="http://schemas.microsoft.com/office/drawing/2014/main" id="{4CD109D0-2E83-4262-8029-A871CEC47406}"/>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Espaço Reservado para Conteúdo 5">
            <a:extLst>
              <a:ext uri="{FF2B5EF4-FFF2-40B4-BE49-F238E27FC236}">
                <a16:creationId xmlns:a16="http://schemas.microsoft.com/office/drawing/2014/main" id="{AD706E3A-CFBB-4A6C-A65F-D0360A9E74FE}"/>
              </a:ext>
            </a:extLst>
          </p:cNvPr>
          <p:cNvSpPr>
            <a:spLocks noGrp="1"/>
          </p:cNvSpPr>
          <p:nvPr>
            <p:ph sz="quarter" idx="4"/>
          </p:nvPr>
        </p:nvSpPr>
        <p:spPr>
          <a:xfrm>
            <a:off x="6172200" y="2505075"/>
            <a:ext cx="5183188" cy="3684588"/>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7" name="Espaço Reservado para Data 6">
            <a:extLst>
              <a:ext uri="{FF2B5EF4-FFF2-40B4-BE49-F238E27FC236}">
                <a16:creationId xmlns:a16="http://schemas.microsoft.com/office/drawing/2014/main" id="{4172C0E5-5AF0-4805-BB51-443733CD2BD5}"/>
              </a:ext>
            </a:extLst>
          </p:cNvPr>
          <p:cNvSpPr>
            <a:spLocks noGrp="1"/>
          </p:cNvSpPr>
          <p:nvPr>
            <p:ph type="dt" sz="half" idx="10"/>
          </p:nvPr>
        </p:nvSpPr>
        <p:spPr/>
        <p:txBody>
          <a:bodyPr/>
          <a:lstStyle/>
          <a:p>
            <a:fld id="{63289F7E-B80B-496E-81B4-D396C37C9454}" type="datetimeFigureOut">
              <a:rPr lang="pt-BR" smtClean="0"/>
              <a:t>19/09/2025</a:t>
            </a:fld>
            <a:endParaRPr lang="pt-BR"/>
          </a:p>
        </p:txBody>
      </p:sp>
      <p:sp>
        <p:nvSpPr>
          <p:cNvPr id="8" name="Espaço Reservado para Rodapé 7">
            <a:extLst>
              <a:ext uri="{FF2B5EF4-FFF2-40B4-BE49-F238E27FC236}">
                <a16:creationId xmlns:a16="http://schemas.microsoft.com/office/drawing/2014/main" id="{0E801648-156F-497E-99CF-797DF48051E1}"/>
              </a:ext>
            </a:extLst>
          </p:cNvPr>
          <p:cNvSpPr>
            <a:spLocks noGrp="1"/>
          </p:cNvSpPr>
          <p:nvPr>
            <p:ph type="ftr" sz="quarter" idx="11"/>
          </p:nvPr>
        </p:nvSpPr>
        <p:spPr/>
        <p:txBody>
          <a:bodyPr/>
          <a:lstStyle/>
          <a:p>
            <a:endParaRPr lang="pt-BR"/>
          </a:p>
        </p:txBody>
      </p:sp>
      <p:sp>
        <p:nvSpPr>
          <p:cNvPr id="9" name="Espaço Reservado para Número de Slide 8">
            <a:extLst>
              <a:ext uri="{FF2B5EF4-FFF2-40B4-BE49-F238E27FC236}">
                <a16:creationId xmlns:a16="http://schemas.microsoft.com/office/drawing/2014/main" id="{EEE23D32-80E7-4796-A137-66BF842E4B53}"/>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722454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BCE2379-C78F-47E1-8CFC-B846E7AF148D}"/>
              </a:ext>
            </a:extLst>
          </p:cNvPr>
          <p:cNvSpPr>
            <a:spLocks noGrp="1"/>
          </p:cNvSpPr>
          <p:nvPr>
            <p:ph type="title"/>
          </p:nvPr>
        </p:nvSpPr>
        <p:spPr/>
        <p:txBody>
          <a:bodyPr/>
          <a:lstStyle/>
          <a:p>
            <a:r>
              <a:rPr lang="pt-BR"/>
              <a:t>Clique para editar o título Mestre</a:t>
            </a:r>
          </a:p>
        </p:txBody>
      </p:sp>
      <p:sp>
        <p:nvSpPr>
          <p:cNvPr id="3" name="Espaço Reservado para Data 2">
            <a:extLst>
              <a:ext uri="{FF2B5EF4-FFF2-40B4-BE49-F238E27FC236}">
                <a16:creationId xmlns:a16="http://schemas.microsoft.com/office/drawing/2014/main" id="{342600A9-7F92-4E22-9D94-E4717252A817}"/>
              </a:ext>
            </a:extLst>
          </p:cNvPr>
          <p:cNvSpPr>
            <a:spLocks noGrp="1"/>
          </p:cNvSpPr>
          <p:nvPr>
            <p:ph type="dt" sz="half" idx="10"/>
          </p:nvPr>
        </p:nvSpPr>
        <p:spPr/>
        <p:txBody>
          <a:bodyPr/>
          <a:lstStyle/>
          <a:p>
            <a:fld id="{63289F7E-B80B-496E-81B4-D396C37C9454}" type="datetimeFigureOut">
              <a:rPr lang="pt-BR" smtClean="0"/>
              <a:t>19/09/2025</a:t>
            </a:fld>
            <a:endParaRPr lang="pt-BR"/>
          </a:p>
        </p:txBody>
      </p:sp>
      <p:sp>
        <p:nvSpPr>
          <p:cNvPr id="4" name="Espaço Reservado para Rodapé 3">
            <a:extLst>
              <a:ext uri="{FF2B5EF4-FFF2-40B4-BE49-F238E27FC236}">
                <a16:creationId xmlns:a16="http://schemas.microsoft.com/office/drawing/2014/main" id="{192E6BED-F546-40CC-A2DF-99CBA853654E}"/>
              </a:ext>
            </a:extLst>
          </p:cNvPr>
          <p:cNvSpPr>
            <a:spLocks noGrp="1"/>
          </p:cNvSpPr>
          <p:nvPr>
            <p:ph type="ftr" sz="quarter" idx="11"/>
          </p:nvPr>
        </p:nvSpPr>
        <p:spPr/>
        <p:txBody>
          <a:bodyPr/>
          <a:lstStyle/>
          <a:p>
            <a:endParaRPr lang="pt-BR"/>
          </a:p>
        </p:txBody>
      </p:sp>
      <p:sp>
        <p:nvSpPr>
          <p:cNvPr id="5" name="Espaço Reservado para Número de Slide 4">
            <a:extLst>
              <a:ext uri="{FF2B5EF4-FFF2-40B4-BE49-F238E27FC236}">
                <a16:creationId xmlns:a16="http://schemas.microsoft.com/office/drawing/2014/main" id="{6091CC40-A8C4-4063-80EB-CC509962167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244139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Espaço Reservado para Data 1">
            <a:extLst>
              <a:ext uri="{FF2B5EF4-FFF2-40B4-BE49-F238E27FC236}">
                <a16:creationId xmlns:a16="http://schemas.microsoft.com/office/drawing/2014/main" id="{DD19515C-212C-4EAE-84A3-8FF4BC844F1B}"/>
              </a:ext>
            </a:extLst>
          </p:cNvPr>
          <p:cNvSpPr>
            <a:spLocks noGrp="1"/>
          </p:cNvSpPr>
          <p:nvPr>
            <p:ph type="dt" sz="half" idx="10"/>
          </p:nvPr>
        </p:nvSpPr>
        <p:spPr/>
        <p:txBody>
          <a:bodyPr/>
          <a:lstStyle/>
          <a:p>
            <a:fld id="{63289F7E-B80B-496E-81B4-D396C37C9454}" type="datetimeFigureOut">
              <a:rPr lang="pt-BR" smtClean="0"/>
              <a:t>19/09/2025</a:t>
            </a:fld>
            <a:endParaRPr lang="pt-BR"/>
          </a:p>
        </p:txBody>
      </p:sp>
      <p:sp>
        <p:nvSpPr>
          <p:cNvPr id="3" name="Espaço Reservado para Rodapé 2">
            <a:extLst>
              <a:ext uri="{FF2B5EF4-FFF2-40B4-BE49-F238E27FC236}">
                <a16:creationId xmlns:a16="http://schemas.microsoft.com/office/drawing/2014/main" id="{94D3D120-B3E8-4C96-861D-7A4F12F49B3A}"/>
              </a:ext>
            </a:extLst>
          </p:cNvPr>
          <p:cNvSpPr>
            <a:spLocks noGrp="1"/>
          </p:cNvSpPr>
          <p:nvPr>
            <p:ph type="ftr" sz="quarter" idx="11"/>
          </p:nvPr>
        </p:nvSpPr>
        <p:spPr/>
        <p:txBody>
          <a:bodyPr/>
          <a:lstStyle/>
          <a:p>
            <a:endParaRPr lang="pt-BR"/>
          </a:p>
        </p:txBody>
      </p:sp>
      <p:sp>
        <p:nvSpPr>
          <p:cNvPr id="4" name="Espaço Reservado para Número de Slide 3">
            <a:extLst>
              <a:ext uri="{FF2B5EF4-FFF2-40B4-BE49-F238E27FC236}">
                <a16:creationId xmlns:a16="http://schemas.microsoft.com/office/drawing/2014/main" id="{42E49B68-FA1B-468B-9F17-D5C09243D454}"/>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31812321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C17BCBE-A897-4319-85EC-D87909C24980}"/>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Conteúdo 2">
            <a:extLst>
              <a:ext uri="{FF2B5EF4-FFF2-40B4-BE49-F238E27FC236}">
                <a16:creationId xmlns:a16="http://schemas.microsoft.com/office/drawing/2014/main" id="{4226F885-0204-4913-868B-4B8B82576F17}"/>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a:extLst>
              <a:ext uri="{FF2B5EF4-FFF2-40B4-BE49-F238E27FC236}">
                <a16:creationId xmlns:a16="http://schemas.microsoft.com/office/drawing/2014/main" id="{00F9F784-A858-441B-8AB5-69709814175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A4DC363A-5000-472E-8B17-02E7DCB8840A}"/>
              </a:ext>
            </a:extLst>
          </p:cNvPr>
          <p:cNvSpPr>
            <a:spLocks noGrp="1"/>
          </p:cNvSpPr>
          <p:nvPr>
            <p:ph type="dt" sz="half" idx="10"/>
          </p:nvPr>
        </p:nvSpPr>
        <p:spPr/>
        <p:txBody>
          <a:bodyPr/>
          <a:lstStyle/>
          <a:p>
            <a:fld id="{63289F7E-B80B-496E-81B4-D396C37C9454}" type="datetimeFigureOut">
              <a:rPr lang="pt-BR" smtClean="0"/>
              <a:t>19/09/2025</a:t>
            </a:fld>
            <a:endParaRPr lang="pt-BR"/>
          </a:p>
        </p:txBody>
      </p:sp>
      <p:sp>
        <p:nvSpPr>
          <p:cNvPr id="6" name="Espaço Reservado para Rodapé 5">
            <a:extLst>
              <a:ext uri="{FF2B5EF4-FFF2-40B4-BE49-F238E27FC236}">
                <a16:creationId xmlns:a16="http://schemas.microsoft.com/office/drawing/2014/main" id="{5548425D-2C21-4C56-BAD4-662978775C28}"/>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C63E9726-E64C-42B2-AE8A-8C235A956B48}"/>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58861005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086A78-3E74-450C-96A6-CA8AC37AF772}"/>
              </a:ext>
            </a:extLst>
          </p:cNvPr>
          <p:cNvSpPr>
            <a:spLocks noGrp="1"/>
          </p:cNvSpPr>
          <p:nvPr>
            <p:ph type="title"/>
          </p:nvPr>
        </p:nvSpPr>
        <p:spPr>
          <a:xfrm>
            <a:off x="839788" y="457200"/>
            <a:ext cx="3932237" cy="1600200"/>
          </a:xfrm>
        </p:spPr>
        <p:txBody>
          <a:bodyPr anchor="b"/>
          <a:lstStyle>
            <a:lvl1pPr>
              <a:defRPr sz="3200"/>
            </a:lvl1pPr>
          </a:lstStyle>
          <a:p>
            <a:r>
              <a:rPr lang="pt-BR"/>
              <a:t>Clique para editar o título Mestre</a:t>
            </a:r>
          </a:p>
        </p:txBody>
      </p:sp>
      <p:sp>
        <p:nvSpPr>
          <p:cNvPr id="3" name="Espaço Reservado para Imagem 2">
            <a:extLst>
              <a:ext uri="{FF2B5EF4-FFF2-40B4-BE49-F238E27FC236}">
                <a16:creationId xmlns:a16="http://schemas.microsoft.com/office/drawing/2014/main" id="{5F5B7312-975A-4DBC-9B2F-3652ADA006F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pt-BR"/>
          </a:p>
        </p:txBody>
      </p:sp>
      <p:sp>
        <p:nvSpPr>
          <p:cNvPr id="4" name="Espaço Reservado para Texto 3">
            <a:extLst>
              <a:ext uri="{FF2B5EF4-FFF2-40B4-BE49-F238E27FC236}">
                <a16:creationId xmlns:a16="http://schemas.microsoft.com/office/drawing/2014/main" id="{AAF805F5-1DFF-41C6-944C-7D79FE0D096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Espaço Reservado para Data 4">
            <a:extLst>
              <a:ext uri="{FF2B5EF4-FFF2-40B4-BE49-F238E27FC236}">
                <a16:creationId xmlns:a16="http://schemas.microsoft.com/office/drawing/2014/main" id="{02113D81-8665-4516-BD81-C6A1F254EECD}"/>
              </a:ext>
            </a:extLst>
          </p:cNvPr>
          <p:cNvSpPr>
            <a:spLocks noGrp="1"/>
          </p:cNvSpPr>
          <p:nvPr>
            <p:ph type="dt" sz="half" idx="10"/>
          </p:nvPr>
        </p:nvSpPr>
        <p:spPr/>
        <p:txBody>
          <a:bodyPr/>
          <a:lstStyle/>
          <a:p>
            <a:fld id="{63289F7E-B80B-496E-81B4-D396C37C9454}" type="datetimeFigureOut">
              <a:rPr lang="pt-BR" smtClean="0"/>
              <a:t>19/09/2025</a:t>
            </a:fld>
            <a:endParaRPr lang="pt-BR"/>
          </a:p>
        </p:txBody>
      </p:sp>
      <p:sp>
        <p:nvSpPr>
          <p:cNvPr id="6" name="Espaço Reservado para Rodapé 5">
            <a:extLst>
              <a:ext uri="{FF2B5EF4-FFF2-40B4-BE49-F238E27FC236}">
                <a16:creationId xmlns:a16="http://schemas.microsoft.com/office/drawing/2014/main" id="{2B00C88B-FF32-40AA-A187-727D96FD7862}"/>
              </a:ext>
            </a:extLst>
          </p:cNvPr>
          <p:cNvSpPr>
            <a:spLocks noGrp="1"/>
          </p:cNvSpPr>
          <p:nvPr>
            <p:ph type="ftr" sz="quarter" idx="11"/>
          </p:nvPr>
        </p:nvSpPr>
        <p:spPr/>
        <p:txBody>
          <a:bodyPr/>
          <a:lstStyle/>
          <a:p>
            <a:endParaRPr lang="pt-BR"/>
          </a:p>
        </p:txBody>
      </p:sp>
      <p:sp>
        <p:nvSpPr>
          <p:cNvPr id="7" name="Espaço Reservado para Número de Slide 6">
            <a:extLst>
              <a:ext uri="{FF2B5EF4-FFF2-40B4-BE49-F238E27FC236}">
                <a16:creationId xmlns:a16="http://schemas.microsoft.com/office/drawing/2014/main" id="{A04D1A2D-69F7-4B8F-A730-BC26DC340BA6}"/>
              </a:ext>
            </a:extLst>
          </p:cNvPr>
          <p:cNvSpPr>
            <a:spLocks noGrp="1"/>
          </p:cNvSpPr>
          <p:nvPr>
            <p:ph type="sldNum" sz="quarter" idx="12"/>
          </p:nvPr>
        </p:nvSpPr>
        <p:spPr/>
        <p:txBody>
          <a:bodyPr/>
          <a:lstStyle/>
          <a:p>
            <a:fld id="{1A7E88B7-70CE-4035-AE73-13FA6FB985D4}" type="slidenum">
              <a:rPr lang="pt-BR" smtClean="0"/>
              <a:t>‹Nº›</a:t>
            </a:fld>
            <a:endParaRPr lang="pt-BR"/>
          </a:p>
        </p:txBody>
      </p:sp>
    </p:spTree>
    <p:extLst>
      <p:ext uri="{BB962C8B-B14F-4D97-AF65-F5344CB8AC3E}">
        <p14:creationId xmlns:p14="http://schemas.microsoft.com/office/powerpoint/2010/main" val="2034646818"/>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Título 1">
            <a:extLst>
              <a:ext uri="{FF2B5EF4-FFF2-40B4-BE49-F238E27FC236}">
                <a16:creationId xmlns:a16="http://schemas.microsoft.com/office/drawing/2014/main" id="{E69A0273-1966-4A1B-9370-4C1CE50363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t-BR"/>
              <a:t>Clique para editar o título Mestre</a:t>
            </a:r>
          </a:p>
        </p:txBody>
      </p:sp>
      <p:sp>
        <p:nvSpPr>
          <p:cNvPr id="3" name="Espaço Reservado para Texto 2">
            <a:extLst>
              <a:ext uri="{FF2B5EF4-FFF2-40B4-BE49-F238E27FC236}">
                <a16:creationId xmlns:a16="http://schemas.microsoft.com/office/drawing/2014/main" id="{3B9CF87A-0448-49A7-AB25-EBC1D56A40E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Data 3">
            <a:extLst>
              <a:ext uri="{FF2B5EF4-FFF2-40B4-BE49-F238E27FC236}">
                <a16:creationId xmlns:a16="http://schemas.microsoft.com/office/drawing/2014/main" id="{2EF7B1F2-BB5A-44D0-816D-16AD2C71430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63289F7E-B80B-496E-81B4-D396C37C9454}" type="datetimeFigureOut">
              <a:rPr lang="pt-BR" smtClean="0"/>
              <a:t>19/09/2025</a:t>
            </a:fld>
            <a:endParaRPr lang="pt-BR"/>
          </a:p>
        </p:txBody>
      </p:sp>
      <p:sp>
        <p:nvSpPr>
          <p:cNvPr id="5" name="Espaço Reservado para Rodapé 4">
            <a:extLst>
              <a:ext uri="{FF2B5EF4-FFF2-40B4-BE49-F238E27FC236}">
                <a16:creationId xmlns:a16="http://schemas.microsoft.com/office/drawing/2014/main" id="{C703F94C-2CC8-4DAA-BC35-14FC3E841DC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pt-BR"/>
          </a:p>
        </p:txBody>
      </p:sp>
      <p:sp>
        <p:nvSpPr>
          <p:cNvPr id="6" name="Espaço Reservado para Número de Slide 5">
            <a:extLst>
              <a:ext uri="{FF2B5EF4-FFF2-40B4-BE49-F238E27FC236}">
                <a16:creationId xmlns:a16="http://schemas.microsoft.com/office/drawing/2014/main" id="{64051336-7048-457A-8B61-D94291D71648}"/>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A7E88B7-70CE-4035-AE73-13FA6FB985D4}" type="slidenum">
              <a:rPr lang="pt-BR" smtClean="0"/>
              <a:t>‹Nº›</a:t>
            </a:fld>
            <a:endParaRPr lang="pt-BR"/>
          </a:p>
        </p:txBody>
      </p:sp>
    </p:spTree>
    <p:extLst>
      <p:ext uri="{BB962C8B-B14F-4D97-AF65-F5344CB8AC3E}">
        <p14:creationId xmlns:p14="http://schemas.microsoft.com/office/powerpoint/2010/main" val="28362929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notesSlide" Target="../notesSlides/notesSlide25.xml"/></Relationships>
</file>

<file path=ppt/slides/_rels/slide3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notesSlide" Target="../notesSlides/notesSlide26.xml"/></Relationships>
</file>

<file path=ppt/slides/_rels/slide37.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hyperlink" Target="https://github.com/keras-team/keras-io/blob/master/examples/vision/learnable_resizer.py" TargetMode="Externa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7.xml"/><Relationship Id="rId1" Type="http://schemas.openxmlformats.org/officeDocument/2006/relationships/slideLayout" Target="../slideLayouts/slideLayout2.xml"/><Relationship Id="rId5" Type="http://schemas.openxmlformats.org/officeDocument/2006/relationships/hyperlink" Target="examples/vision/learnable_resizer.py" TargetMode="External"/><Relationship Id="rId4" Type="http://schemas.openxmlformats.org/officeDocument/2006/relationships/hyperlink" Target="https://forms.gle/EFup3kdcHcAdJKtt5" TargetMode="Externa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Layout" Target="../slideLayouts/slideLayout2.xml"/><Relationship Id="rId4" Type="http://schemas.microsoft.com/office/2007/relationships/hdphoto" Target="../media/hdphoto1.wdp"/></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jpeg"/><Relationship Id="rId1" Type="http://schemas.openxmlformats.org/officeDocument/2006/relationships/slideLayout" Target="../slideLayouts/slideLayout2.xml"/><Relationship Id="rId6" Type="http://schemas.microsoft.com/office/2007/relationships/hdphoto" Target="../media/hdphoto1.wdp"/><Relationship Id="rId5" Type="http://schemas.openxmlformats.org/officeDocument/2006/relationships/image" Target="../media/image10.png"/><Relationship Id="rId4" Type="http://schemas.microsoft.com/office/2007/relationships/hdphoto" Target="../media/hdphoto2.wdp"/></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2666AC8-2E17-4DB4-B0F5-60C640CCFD2E}"/>
              </a:ext>
            </a:extLst>
          </p:cNvPr>
          <p:cNvSpPr>
            <a:spLocks noGrp="1"/>
          </p:cNvSpPr>
          <p:nvPr>
            <p:ph type="ctrTitle"/>
          </p:nvPr>
        </p:nvSpPr>
        <p:spPr>
          <a:xfrm>
            <a:off x="1524000" y="819807"/>
            <a:ext cx="9144000" cy="2690156"/>
          </a:xfrm>
        </p:spPr>
        <p:txBody>
          <a:bodyPr>
            <a:normAutofit fontScale="90000"/>
          </a:bodyPr>
          <a:lstStyle/>
          <a:p>
            <a:r>
              <a:rPr lang="pt-BR" sz="5400" noProof="0" dirty="0"/>
              <a:t>TP558 - Tópicos avançados em Machine Learning:</a:t>
            </a:r>
            <a:br>
              <a:rPr lang="pt-BR" noProof="0" dirty="0"/>
            </a:br>
            <a:r>
              <a:rPr lang="en-US" dirty="0"/>
              <a:t>Learning to Resize Images for Computer Vision Tasks</a:t>
            </a:r>
            <a:endParaRPr lang="pt-BR" b="1" i="1" noProof="0" dirty="0"/>
          </a:p>
        </p:txBody>
      </p:sp>
      <p:sp>
        <p:nvSpPr>
          <p:cNvPr id="4" name="CaixaDeTexto 3">
            <a:extLst>
              <a:ext uri="{FF2B5EF4-FFF2-40B4-BE49-F238E27FC236}">
                <a16:creationId xmlns:a16="http://schemas.microsoft.com/office/drawing/2014/main" id="{430EB894-B7D4-434C-9D1A-A14094D9BEEC}"/>
              </a:ext>
            </a:extLst>
          </p:cNvPr>
          <p:cNvSpPr txBox="1"/>
          <p:nvPr/>
        </p:nvSpPr>
        <p:spPr>
          <a:xfrm>
            <a:off x="7915801" y="5780602"/>
            <a:ext cx="4004345" cy="646331"/>
          </a:xfrm>
          <a:prstGeom prst="rect">
            <a:avLst/>
          </a:prstGeom>
          <a:noFill/>
        </p:spPr>
        <p:txBody>
          <a:bodyPr wrap="square" rtlCol="0">
            <a:spAutoFit/>
          </a:bodyPr>
          <a:lstStyle/>
          <a:p>
            <a:r>
              <a:rPr lang="pt-BR" noProof="0" dirty="0"/>
              <a:t>LUIS </a:t>
            </a:r>
            <a:r>
              <a:rPr lang="pt-BR" dirty="0"/>
              <a:t>ENRIQUE CARDOZO RAMIREZ</a:t>
            </a:r>
          </a:p>
          <a:p>
            <a:endParaRPr lang="pt-BR" noProof="0" dirty="0"/>
          </a:p>
        </p:txBody>
      </p:sp>
      <p:pic>
        <p:nvPicPr>
          <p:cNvPr id="1026" name="Picture 2" descr="Logo">
            <a:extLst>
              <a:ext uri="{FF2B5EF4-FFF2-40B4-BE49-F238E27FC236}">
                <a16:creationId xmlns:a16="http://schemas.microsoft.com/office/drawing/2014/main" id="{3F2642E0-4F6A-4196-8F58-E77D36E9A33F}"/>
              </a:ext>
            </a:extLst>
          </p:cNvPr>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t="28759" b="28872"/>
          <a:stretch/>
        </p:blipFill>
        <p:spPr bwMode="auto">
          <a:xfrm>
            <a:off x="393306" y="5780602"/>
            <a:ext cx="2261388" cy="677109"/>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Image result for machine learning">
            <a:extLst>
              <a:ext uri="{FF2B5EF4-FFF2-40B4-BE49-F238E27FC236}">
                <a16:creationId xmlns:a16="http://schemas.microsoft.com/office/drawing/2014/main" id="{810CE0A2-4102-44A6-A370-175E7896CDCB}"/>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l="20193" t="8107" r="14530" b="5794"/>
          <a:stretch/>
        </p:blipFill>
        <p:spPr bwMode="auto">
          <a:xfrm>
            <a:off x="4965305" y="3439886"/>
            <a:ext cx="2261389" cy="223706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665266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E3FD722-A952-85D8-D65C-5788E2905AA0}"/>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9E3B90E-8E18-BC24-B9D1-F8D1F308A725}"/>
              </a:ext>
            </a:extLst>
          </p:cNvPr>
          <p:cNvSpPr>
            <a:spLocks noGrp="1"/>
          </p:cNvSpPr>
          <p:nvPr>
            <p:ph type="title"/>
          </p:nvPr>
        </p:nvSpPr>
        <p:spPr>
          <a:xfrm>
            <a:off x="0" y="0"/>
            <a:ext cx="10440000" cy="792000"/>
          </a:xfrm>
        </p:spPr>
        <p:txBody>
          <a:bodyPr/>
          <a:lstStyle/>
          <a:p>
            <a:r>
              <a:rPr lang="pt-BR" noProof="0" dirty="0"/>
              <a:t>Introdução</a:t>
            </a:r>
          </a:p>
        </p:txBody>
      </p:sp>
      <p:sp>
        <p:nvSpPr>
          <p:cNvPr id="4" name="Espaço Reservado para Conteúdo 2">
            <a:extLst>
              <a:ext uri="{FF2B5EF4-FFF2-40B4-BE49-F238E27FC236}">
                <a16:creationId xmlns:a16="http://schemas.microsoft.com/office/drawing/2014/main" id="{5E36822F-7AB3-9B9E-79FD-182BD457BDD7}"/>
              </a:ext>
            </a:extLst>
          </p:cNvPr>
          <p:cNvSpPr txBox="1">
            <a:spLocks/>
          </p:cNvSpPr>
          <p:nvPr/>
        </p:nvSpPr>
        <p:spPr>
          <a:xfrm>
            <a:off x="293078" y="3585552"/>
            <a:ext cx="11746522" cy="290732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endParaRPr lang="pt-BR" noProof="0" dirty="0"/>
          </a:p>
          <a:p>
            <a:pPr marL="0" indent="0">
              <a:buFont typeface="Arial" panose="020B0604020202020204" pitchFamily="34" charset="0"/>
              <a:buNone/>
            </a:pPr>
            <a:endParaRPr lang="pt-BR" noProof="0" dirty="0"/>
          </a:p>
          <a:p>
            <a:pPr marL="0" indent="0">
              <a:buFont typeface="Arial" panose="020B0604020202020204" pitchFamily="34" charset="0"/>
              <a:buNone/>
            </a:pPr>
            <a:endParaRPr lang="pt-BR" noProof="0" dirty="0"/>
          </a:p>
        </p:txBody>
      </p:sp>
      <p:pic>
        <p:nvPicPr>
          <p:cNvPr id="6" name="Imagen 5">
            <a:extLst>
              <a:ext uri="{FF2B5EF4-FFF2-40B4-BE49-F238E27FC236}">
                <a16:creationId xmlns:a16="http://schemas.microsoft.com/office/drawing/2014/main" id="{22AE0C8B-2B14-02DE-446D-96AECAF9D56C}"/>
              </a:ext>
            </a:extLst>
          </p:cNvPr>
          <p:cNvPicPr>
            <a:picLocks noChangeAspect="1"/>
          </p:cNvPicPr>
          <p:nvPr/>
        </p:nvPicPr>
        <p:blipFill>
          <a:blip r:embed="rId3"/>
          <a:stretch>
            <a:fillRect/>
          </a:stretch>
        </p:blipFill>
        <p:spPr>
          <a:xfrm>
            <a:off x="0" y="1364841"/>
            <a:ext cx="12192000" cy="4464223"/>
          </a:xfrm>
          <a:prstGeom prst="rect">
            <a:avLst/>
          </a:prstGeom>
        </p:spPr>
      </p:pic>
      <p:sp>
        <p:nvSpPr>
          <p:cNvPr id="3" name="Espaço Reservado para Conteúdo 2">
            <a:extLst>
              <a:ext uri="{FF2B5EF4-FFF2-40B4-BE49-F238E27FC236}">
                <a16:creationId xmlns:a16="http://schemas.microsoft.com/office/drawing/2014/main" id="{141B1A00-B2A7-FDC5-2F37-C87ECA581714}"/>
              </a:ext>
            </a:extLst>
          </p:cNvPr>
          <p:cNvSpPr txBox="1">
            <a:spLocks/>
          </p:cNvSpPr>
          <p:nvPr/>
        </p:nvSpPr>
        <p:spPr>
          <a:xfrm>
            <a:off x="53232" y="712049"/>
            <a:ext cx="12085535" cy="9687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pt-BR" noProof="0" dirty="0"/>
              <a:t> </a:t>
            </a:r>
            <a:r>
              <a:rPr lang="pt-BR" b="1" noProof="0" dirty="0" err="1">
                <a:solidFill>
                  <a:schemeClr val="accent6"/>
                </a:solidFill>
              </a:rPr>
              <a:t>Proposed</a:t>
            </a:r>
            <a:r>
              <a:rPr lang="pt-BR" b="1" noProof="0" dirty="0">
                <a:solidFill>
                  <a:schemeClr val="accent6"/>
                </a:solidFill>
              </a:rPr>
              <a:t> </a:t>
            </a:r>
            <a:r>
              <a:rPr lang="pt-BR" b="1" noProof="0" dirty="0" err="1">
                <a:solidFill>
                  <a:schemeClr val="accent6"/>
                </a:solidFill>
              </a:rPr>
              <a:t>learned</a:t>
            </a:r>
            <a:r>
              <a:rPr lang="pt-BR" b="1" noProof="0" dirty="0">
                <a:solidFill>
                  <a:schemeClr val="accent6"/>
                </a:solidFill>
              </a:rPr>
              <a:t> </a:t>
            </a:r>
            <a:r>
              <a:rPr lang="pt-BR" b="1" noProof="0" dirty="0" err="1">
                <a:solidFill>
                  <a:schemeClr val="accent6"/>
                </a:solidFill>
              </a:rPr>
              <a:t>image</a:t>
            </a:r>
            <a:r>
              <a:rPr lang="pt-BR" b="1" noProof="0" dirty="0">
                <a:solidFill>
                  <a:schemeClr val="accent6"/>
                </a:solidFill>
              </a:rPr>
              <a:t> </a:t>
            </a:r>
            <a:r>
              <a:rPr lang="pt-BR" b="1" noProof="0" dirty="0" err="1">
                <a:solidFill>
                  <a:schemeClr val="accent6"/>
                </a:solidFill>
              </a:rPr>
              <a:t>resizer</a:t>
            </a:r>
            <a:endParaRPr lang="pt-BR" b="1" noProof="0" dirty="0">
              <a:solidFill>
                <a:schemeClr val="accent6"/>
              </a:solidFill>
            </a:endParaRPr>
          </a:p>
        </p:txBody>
      </p:sp>
    </p:spTree>
    <p:extLst>
      <p:ext uri="{BB962C8B-B14F-4D97-AF65-F5344CB8AC3E}">
        <p14:creationId xmlns:p14="http://schemas.microsoft.com/office/powerpoint/2010/main" val="1611058282"/>
      </p:ext>
    </p:extLst>
  </p:cSld>
  <p:clrMapOvr>
    <a:masterClrMapping/>
  </p:clrMapOvr>
  <mc:AlternateContent xmlns:mc="http://schemas.openxmlformats.org/markup-compatibility/2006" xmlns:p14="http://schemas.microsoft.com/office/powerpoint/2010/main">
    <mc:Choice Requires="p14">
      <p:transition spd="slow" p14:dur="1250">
        <p14:revea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48A04F-E7F2-F3DC-31C4-DD43A1CD1C8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33022CE3-62AF-966C-1775-FEC8E35679C1}"/>
              </a:ext>
            </a:extLst>
          </p:cNvPr>
          <p:cNvSpPr>
            <a:spLocks noGrp="1"/>
          </p:cNvSpPr>
          <p:nvPr>
            <p:ph type="title"/>
          </p:nvPr>
        </p:nvSpPr>
        <p:spPr>
          <a:xfrm>
            <a:off x="0" y="0"/>
            <a:ext cx="10440000" cy="792000"/>
          </a:xfrm>
        </p:spPr>
        <p:txBody>
          <a:bodyPr/>
          <a:lstStyle/>
          <a:p>
            <a:r>
              <a:rPr lang="pt-BR" noProof="0" dirty="0"/>
              <a:t>Introdução</a:t>
            </a:r>
          </a:p>
        </p:txBody>
      </p:sp>
      <p:sp>
        <p:nvSpPr>
          <p:cNvPr id="3" name="Espaço Reservado para Conteúdo 2">
            <a:extLst>
              <a:ext uri="{FF2B5EF4-FFF2-40B4-BE49-F238E27FC236}">
                <a16:creationId xmlns:a16="http://schemas.microsoft.com/office/drawing/2014/main" id="{FD390662-7F2E-F646-2C5E-2A6495EAB905}"/>
              </a:ext>
            </a:extLst>
          </p:cNvPr>
          <p:cNvSpPr>
            <a:spLocks noGrp="1"/>
          </p:cNvSpPr>
          <p:nvPr>
            <p:ph idx="1"/>
          </p:nvPr>
        </p:nvSpPr>
        <p:spPr>
          <a:xfrm>
            <a:off x="293078" y="1066801"/>
            <a:ext cx="6042408" cy="5509846"/>
          </a:xfrm>
        </p:spPr>
        <p:txBody>
          <a:bodyPr>
            <a:normAutofit/>
          </a:bodyPr>
          <a:lstStyle/>
          <a:p>
            <a:r>
              <a:rPr lang="pt-BR" b="1" noProof="0" dirty="0">
                <a:solidFill>
                  <a:srgbClr val="7030A0"/>
                </a:solidFill>
              </a:rPr>
              <a:t>Redimensionamento</a:t>
            </a:r>
            <a:r>
              <a:rPr lang="pt-BR" b="1" noProof="0" dirty="0"/>
              <a:t> Otimizado para Máquinas</a:t>
            </a:r>
            <a:endParaRPr lang="pt-BR" noProof="0" dirty="0"/>
          </a:p>
          <a:p>
            <a:pPr lvl="0"/>
            <a:r>
              <a:rPr lang="pt-BR" noProof="0" dirty="0"/>
              <a:t>A imagem original é redimensionada por um modelo aprendido em conjunto com o </a:t>
            </a:r>
            <a:r>
              <a:rPr lang="pt-BR" b="1" noProof="0" dirty="0">
                <a:solidFill>
                  <a:srgbClr val="00B050"/>
                </a:solidFill>
              </a:rPr>
              <a:t>Inception-v2</a:t>
            </a:r>
            <a:r>
              <a:rPr lang="pt-BR" noProof="0" dirty="0"/>
              <a:t>, com uma redução de 480 × 640 para 192 × 256 pixel.</a:t>
            </a:r>
          </a:p>
          <a:p>
            <a:pPr lvl="0"/>
            <a:r>
              <a:rPr lang="pt-BR" noProof="0" dirty="0"/>
              <a:t>Diferente dos métodos tradicionais, a </a:t>
            </a:r>
            <a:r>
              <a:rPr lang="pt-BR" b="1" noProof="0" dirty="0">
                <a:solidFill>
                  <a:schemeClr val="accent2"/>
                </a:solidFill>
              </a:rPr>
              <a:t>imagem resultante não foca na qualidade visual humana</a:t>
            </a:r>
            <a:r>
              <a:rPr lang="pt-BR" noProof="0" dirty="0"/>
              <a:t>, mas sim em realçar características "amigáveis para máquinas", como detalhes de alta frequência.</a:t>
            </a:r>
          </a:p>
          <a:p>
            <a:pPr marL="0" indent="0">
              <a:buNone/>
            </a:pPr>
            <a:endParaRPr lang="pt-BR" noProof="0" dirty="0"/>
          </a:p>
          <a:p>
            <a:pPr marL="0" indent="0">
              <a:buNone/>
            </a:pPr>
            <a:endParaRPr lang="pt-BR" noProof="0" dirty="0"/>
          </a:p>
          <a:p>
            <a:pPr marL="0" indent="0">
              <a:buNone/>
            </a:pPr>
            <a:endParaRPr lang="pt-BR" noProof="0" dirty="0"/>
          </a:p>
        </p:txBody>
      </p:sp>
      <p:pic>
        <p:nvPicPr>
          <p:cNvPr id="4" name="Imagen 3">
            <a:extLst>
              <a:ext uri="{FF2B5EF4-FFF2-40B4-BE49-F238E27FC236}">
                <a16:creationId xmlns:a16="http://schemas.microsoft.com/office/drawing/2014/main" id="{D64FE3AB-9105-FC4E-3489-C73566699BA3}"/>
              </a:ext>
            </a:extLst>
          </p:cNvPr>
          <p:cNvPicPr>
            <a:picLocks noChangeAspect="1"/>
          </p:cNvPicPr>
          <p:nvPr/>
        </p:nvPicPr>
        <p:blipFill>
          <a:blip r:embed="rId2"/>
          <a:srcRect b="32636"/>
          <a:stretch>
            <a:fillRect/>
          </a:stretch>
        </p:blipFill>
        <p:spPr>
          <a:xfrm>
            <a:off x="6444000" y="2124000"/>
            <a:ext cx="5760000" cy="3792724"/>
          </a:xfrm>
          <a:prstGeom prst="rect">
            <a:avLst/>
          </a:prstGeom>
        </p:spPr>
      </p:pic>
    </p:spTree>
    <p:extLst>
      <p:ext uri="{BB962C8B-B14F-4D97-AF65-F5344CB8AC3E}">
        <p14:creationId xmlns:p14="http://schemas.microsoft.com/office/powerpoint/2010/main" val="771472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DE59F3-A120-2C33-0BD7-476877DBB2CF}"/>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81F6E4D-C9D6-3804-C1B8-5424E8ED4D38}"/>
              </a:ext>
            </a:extLst>
          </p:cNvPr>
          <p:cNvSpPr>
            <a:spLocks noGrp="1"/>
          </p:cNvSpPr>
          <p:nvPr>
            <p:ph type="title"/>
          </p:nvPr>
        </p:nvSpPr>
        <p:spPr>
          <a:xfrm>
            <a:off x="0" y="0"/>
            <a:ext cx="10440000" cy="792000"/>
          </a:xfrm>
        </p:spPr>
        <p:txBody>
          <a:bodyPr/>
          <a:lstStyle/>
          <a:p>
            <a:r>
              <a:rPr lang="pt-BR" noProof="0" dirty="0"/>
              <a:t>Introdução</a:t>
            </a:r>
          </a:p>
        </p:txBody>
      </p:sp>
      <p:sp>
        <p:nvSpPr>
          <p:cNvPr id="3" name="Espaço Reservado para Conteúdo 2">
            <a:extLst>
              <a:ext uri="{FF2B5EF4-FFF2-40B4-BE49-F238E27FC236}">
                <a16:creationId xmlns:a16="http://schemas.microsoft.com/office/drawing/2014/main" id="{D1DB57FE-3AE3-5BE9-0832-58721F7334D4}"/>
              </a:ext>
            </a:extLst>
          </p:cNvPr>
          <p:cNvSpPr>
            <a:spLocks noGrp="1"/>
          </p:cNvSpPr>
          <p:nvPr>
            <p:ph idx="1"/>
          </p:nvPr>
        </p:nvSpPr>
        <p:spPr>
          <a:xfrm>
            <a:off x="210296" y="1390261"/>
            <a:ext cx="11771404" cy="1396481"/>
          </a:xfrm>
        </p:spPr>
        <p:txBody>
          <a:bodyPr>
            <a:normAutofit/>
          </a:bodyPr>
          <a:lstStyle/>
          <a:p>
            <a:r>
              <a:rPr lang="pt-BR" noProof="0" dirty="0"/>
              <a:t>A Figura 2 ilustra um exemplo do redimensionador aprendido, treinado para a classificação no conjunto de dados </a:t>
            </a:r>
            <a:r>
              <a:rPr lang="pt-BR" noProof="0" dirty="0" err="1"/>
              <a:t>ImageNet</a:t>
            </a:r>
            <a:r>
              <a:rPr lang="pt-BR" noProof="0" dirty="0"/>
              <a:t>.</a:t>
            </a:r>
          </a:p>
          <a:p>
            <a:pPr marL="0" indent="0">
              <a:buNone/>
            </a:pPr>
            <a:endParaRPr lang="pt-BR" noProof="0" dirty="0"/>
          </a:p>
          <a:p>
            <a:pPr marL="0" indent="0">
              <a:buNone/>
            </a:pPr>
            <a:endParaRPr lang="pt-BR" noProof="0" dirty="0"/>
          </a:p>
        </p:txBody>
      </p:sp>
      <p:pic>
        <p:nvPicPr>
          <p:cNvPr id="9" name="Imagen 8">
            <a:extLst>
              <a:ext uri="{FF2B5EF4-FFF2-40B4-BE49-F238E27FC236}">
                <a16:creationId xmlns:a16="http://schemas.microsoft.com/office/drawing/2014/main" id="{0E0A507D-896D-EC86-AA37-E984E0F80C9C}"/>
              </a:ext>
            </a:extLst>
          </p:cNvPr>
          <p:cNvPicPr>
            <a:picLocks noChangeAspect="1"/>
          </p:cNvPicPr>
          <p:nvPr/>
        </p:nvPicPr>
        <p:blipFill>
          <a:blip r:embed="rId2"/>
          <a:srcRect b="32636"/>
          <a:stretch>
            <a:fillRect/>
          </a:stretch>
        </p:blipFill>
        <p:spPr>
          <a:xfrm>
            <a:off x="2177040" y="2428342"/>
            <a:ext cx="7601441" cy="4329237"/>
          </a:xfrm>
          <a:prstGeom prst="rect">
            <a:avLst/>
          </a:prstGeom>
        </p:spPr>
      </p:pic>
      <p:sp>
        <p:nvSpPr>
          <p:cNvPr id="4" name="Espaço Reservado para Conteúdo 2">
            <a:extLst>
              <a:ext uri="{FF2B5EF4-FFF2-40B4-BE49-F238E27FC236}">
                <a16:creationId xmlns:a16="http://schemas.microsoft.com/office/drawing/2014/main" id="{1C4F6FFD-FD91-60AF-726D-25EBD9F7F09B}"/>
              </a:ext>
            </a:extLst>
          </p:cNvPr>
          <p:cNvSpPr txBox="1">
            <a:spLocks/>
          </p:cNvSpPr>
          <p:nvPr/>
        </p:nvSpPr>
        <p:spPr>
          <a:xfrm>
            <a:off x="53231" y="792000"/>
            <a:ext cx="12085535" cy="59826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pt-BR" b="1" noProof="0" dirty="0">
                <a:solidFill>
                  <a:schemeClr val="accent6"/>
                </a:solidFill>
              </a:rPr>
              <a:t>Solução Inteligente</a:t>
            </a:r>
            <a:r>
              <a:rPr lang="pt-BR" noProof="0" dirty="0"/>
              <a:t>: Redimensionamento </a:t>
            </a:r>
            <a:r>
              <a:rPr lang="pt-BR" b="1" noProof="0" dirty="0">
                <a:solidFill>
                  <a:srgbClr val="7030A0"/>
                </a:solidFill>
              </a:rPr>
              <a:t>Otimizado para Máquinas</a:t>
            </a:r>
          </a:p>
        </p:txBody>
      </p:sp>
    </p:spTree>
    <p:extLst>
      <p:ext uri="{BB962C8B-B14F-4D97-AF65-F5344CB8AC3E}">
        <p14:creationId xmlns:p14="http://schemas.microsoft.com/office/powerpoint/2010/main" val="1890293166"/>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0C1D0E9-D405-BA70-533A-1CA9204963E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304C515-AA51-FDD0-D3AE-D30037310A22}"/>
              </a:ext>
            </a:extLst>
          </p:cNvPr>
          <p:cNvSpPr>
            <a:spLocks noGrp="1"/>
          </p:cNvSpPr>
          <p:nvPr>
            <p:ph type="title"/>
          </p:nvPr>
        </p:nvSpPr>
        <p:spPr>
          <a:xfrm>
            <a:off x="0" y="0"/>
            <a:ext cx="10440000" cy="792000"/>
          </a:xfrm>
        </p:spPr>
        <p:txBody>
          <a:bodyPr/>
          <a:lstStyle/>
          <a:p>
            <a:r>
              <a:rPr lang="pt-BR" noProof="0" dirty="0"/>
              <a:t>Fundamentação teórica</a:t>
            </a:r>
          </a:p>
        </p:txBody>
      </p:sp>
      <p:sp>
        <p:nvSpPr>
          <p:cNvPr id="4" name="Espaço Reservado para Conteúdo 2">
            <a:extLst>
              <a:ext uri="{FF2B5EF4-FFF2-40B4-BE49-F238E27FC236}">
                <a16:creationId xmlns:a16="http://schemas.microsoft.com/office/drawing/2014/main" id="{FA93CC97-1FD4-E53D-A53A-C191E28B0EF6}"/>
              </a:ext>
            </a:extLst>
          </p:cNvPr>
          <p:cNvSpPr>
            <a:spLocks noGrp="1"/>
          </p:cNvSpPr>
          <p:nvPr>
            <p:ph idx="1"/>
          </p:nvPr>
        </p:nvSpPr>
        <p:spPr>
          <a:xfrm>
            <a:off x="116992" y="980817"/>
            <a:ext cx="11771404" cy="635336"/>
          </a:xfrm>
        </p:spPr>
        <p:txBody>
          <a:bodyPr>
            <a:normAutofit/>
          </a:bodyPr>
          <a:lstStyle/>
          <a:p>
            <a:pPr marL="0" indent="0">
              <a:buNone/>
            </a:pPr>
            <a:r>
              <a:rPr lang="pt-BR" b="1" dirty="0">
                <a:solidFill>
                  <a:schemeClr val="accent6"/>
                </a:solidFill>
              </a:rPr>
              <a:t>1. Interpolação </a:t>
            </a:r>
            <a:r>
              <a:rPr lang="pt-BR" b="1" dirty="0" err="1">
                <a:solidFill>
                  <a:schemeClr val="accent6"/>
                </a:solidFill>
              </a:rPr>
              <a:t>Bilinear</a:t>
            </a:r>
            <a:r>
              <a:rPr lang="pt-BR" b="1" dirty="0">
                <a:solidFill>
                  <a:schemeClr val="accent6"/>
                </a:solidFill>
              </a:rPr>
              <a:t> (Métodos Tradicionais de Redimensionamento)</a:t>
            </a:r>
            <a:endParaRPr lang="pt-BR" b="1" noProof="0" dirty="0">
              <a:solidFill>
                <a:schemeClr val="accent6"/>
              </a:solidFill>
            </a:endParaRPr>
          </a:p>
          <a:p>
            <a:pPr marL="0" indent="0">
              <a:buNone/>
            </a:pPr>
            <a:endParaRPr lang="pt-BR" noProof="0" dirty="0"/>
          </a:p>
        </p:txBody>
      </p:sp>
      <p:sp>
        <p:nvSpPr>
          <p:cNvPr id="3" name="Espaço Reservado para Conteúdo 2">
            <a:extLst>
              <a:ext uri="{FF2B5EF4-FFF2-40B4-BE49-F238E27FC236}">
                <a16:creationId xmlns:a16="http://schemas.microsoft.com/office/drawing/2014/main" id="{66B6F192-AE8E-258B-E136-D47266941D6D}"/>
              </a:ext>
            </a:extLst>
          </p:cNvPr>
          <p:cNvSpPr txBox="1">
            <a:spLocks/>
          </p:cNvSpPr>
          <p:nvPr/>
        </p:nvSpPr>
        <p:spPr>
          <a:xfrm>
            <a:off x="0" y="1741708"/>
            <a:ext cx="11771404" cy="1687292"/>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dirty="0"/>
              <a:t>A interpolação </a:t>
            </a:r>
            <a:r>
              <a:rPr lang="pt-BR" dirty="0" err="1"/>
              <a:t>Bilinear</a:t>
            </a:r>
            <a:r>
              <a:rPr lang="pt-BR" dirty="0"/>
              <a:t> é usada como baseline no artigo (Tabela 1, Figura 3), redimensionando imagens de forma suave para uniformidade em </a:t>
            </a:r>
            <a:r>
              <a:rPr lang="pt-BR" dirty="0" err="1"/>
              <a:t>mini-batches</a:t>
            </a:r>
            <a:r>
              <a:rPr lang="pt-BR" dirty="0"/>
              <a:t>. No entanto, não é otimizada para percepção de máquinas, causando perda uniforme de detalhes ao contrário do redimensionador aprendido. </a:t>
            </a:r>
          </a:p>
          <a:p>
            <a:pPr marL="0" indent="0">
              <a:buNone/>
            </a:pPr>
            <a:endParaRPr lang="pt-BR" noProof="0" dirty="0"/>
          </a:p>
        </p:txBody>
      </p:sp>
      <p:sp>
        <p:nvSpPr>
          <p:cNvPr id="5" name="Espaço Reservado para Conteúdo 2">
            <a:extLst>
              <a:ext uri="{FF2B5EF4-FFF2-40B4-BE49-F238E27FC236}">
                <a16:creationId xmlns:a16="http://schemas.microsoft.com/office/drawing/2014/main" id="{37D0741F-F05A-A343-D839-E948C12313F3}"/>
              </a:ext>
            </a:extLst>
          </p:cNvPr>
          <p:cNvSpPr txBox="1">
            <a:spLocks/>
          </p:cNvSpPr>
          <p:nvPr/>
        </p:nvSpPr>
        <p:spPr>
          <a:xfrm>
            <a:off x="0" y="3753149"/>
            <a:ext cx="11771404" cy="625559"/>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b="1" dirty="0">
                <a:solidFill>
                  <a:schemeClr val="accent4"/>
                </a:solidFill>
              </a:rPr>
              <a:t>O valor do </a:t>
            </a:r>
            <a:r>
              <a:rPr lang="pt-BR" b="1" dirty="0" err="1">
                <a:solidFill>
                  <a:schemeClr val="accent4"/>
                </a:solidFill>
              </a:rPr>
              <a:t>píxel</a:t>
            </a:r>
            <a:r>
              <a:rPr lang="pt-BR" b="1" dirty="0">
                <a:solidFill>
                  <a:schemeClr val="accent4"/>
                </a:solidFill>
              </a:rPr>
              <a:t> interpolado Q(x, y) é calculado como:</a:t>
            </a:r>
            <a:endParaRPr lang="pt-BR" b="1" noProof="0" dirty="0">
              <a:solidFill>
                <a:schemeClr val="accent4"/>
              </a:solidFill>
            </a:endParaRPr>
          </a:p>
        </p:txBody>
      </p:sp>
      <p:pic>
        <p:nvPicPr>
          <p:cNvPr id="10" name="Imagen 9">
            <a:extLst>
              <a:ext uri="{FF2B5EF4-FFF2-40B4-BE49-F238E27FC236}">
                <a16:creationId xmlns:a16="http://schemas.microsoft.com/office/drawing/2014/main" id="{D9553D08-EBCF-C5CC-7D42-49A84B660CD0}"/>
              </a:ext>
            </a:extLst>
          </p:cNvPr>
          <p:cNvPicPr>
            <a:picLocks noChangeAspect="1"/>
          </p:cNvPicPr>
          <p:nvPr/>
        </p:nvPicPr>
        <p:blipFill>
          <a:blip r:embed="rId3"/>
          <a:stretch>
            <a:fillRect/>
          </a:stretch>
        </p:blipFill>
        <p:spPr>
          <a:xfrm>
            <a:off x="1071464" y="4567997"/>
            <a:ext cx="10049072" cy="979841"/>
          </a:xfrm>
          <a:prstGeom prst="rect">
            <a:avLst/>
          </a:prstGeom>
        </p:spPr>
      </p:pic>
    </p:spTree>
    <p:extLst>
      <p:ext uri="{BB962C8B-B14F-4D97-AF65-F5344CB8AC3E}">
        <p14:creationId xmlns:p14="http://schemas.microsoft.com/office/powerpoint/2010/main" val="29453976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CC59BE3-2841-4B8B-B71C-E0E4AB3CCE0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C65B478-E3D0-79F7-AC6E-92EC23DD8A16}"/>
              </a:ext>
            </a:extLst>
          </p:cNvPr>
          <p:cNvSpPr>
            <a:spLocks noGrp="1"/>
          </p:cNvSpPr>
          <p:nvPr>
            <p:ph type="title"/>
          </p:nvPr>
        </p:nvSpPr>
        <p:spPr>
          <a:xfrm>
            <a:off x="0" y="0"/>
            <a:ext cx="10440000" cy="792000"/>
          </a:xfrm>
        </p:spPr>
        <p:txBody>
          <a:bodyPr/>
          <a:lstStyle/>
          <a:p>
            <a:r>
              <a:rPr lang="pt-BR" noProof="0" dirty="0"/>
              <a:t>Fundamentação teórica</a:t>
            </a:r>
          </a:p>
        </p:txBody>
      </p:sp>
      <p:sp>
        <p:nvSpPr>
          <p:cNvPr id="4" name="Espaço Reservado para Conteúdo 2">
            <a:extLst>
              <a:ext uri="{FF2B5EF4-FFF2-40B4-BE49-F238E27FC236}">
                <a16:creationId xmlns:a16="http://schemas.microsoft.com/office/drawing/2014/main" id="{46058A32-A21C-FBFC-5939-899000C11387}"/>
              </a:ext>
            </a:extLst>
          </p:cNvPr>
          <p:cNvSpPr>
            <a:spLocks noGrp="1"/>
          </p:cNvSpPr>
          <p:nvPr>
            <p:ph idx="1"/>
          </p:nvPr>
        </p:nvSpPr>
        <p:spPr>
          <a:xfrm>
            <a:off x="116992" y="892475"/>
            <a:ext cx="11771404" cy="551361"/>
          </a:xfrm>
        </p:spPr>
        <p:txBody>
          <a:bodyPr>
            <a:normAutofit/>
          </a:bodyPr>
          <a:lstStyle/>
          <a:p>
            <a:pPr marL="0" indent="0">
              <a:buNone/>
            </a:pPr>
            <a:r>
              <a:rPr lang="pt-BR" b="1" noProof="0" dirty="0">
                <a:solidFill>
                  <a:schemeClr val="accent6"/>
                </a:solidFill>
              </a:rPr>
              <a:t>Uma Receita Adaptável</a:t>
            </a:r>
          </a:p>
          <a:p>
            <a:pPr marL="0" indent="0">
              <a:buNone/>
            </a:pPr>
            <a:endParaRPr lang="pt-BR" noProof="0" dirty="0"/>
          </a:p>
        </p:txBody>
      </p:sp>
      <p:sp>
        <p:nvSpPr>
          <p:cNvPr id="7" name="Espaço Reservado para Conteúdo 2">
            <a:extLst>
              <a:ext uri="{FF2B5EF4-FFF2-40B4-BE49-F238E27FC236}">
                <a16:creationId xmlns:a16="http://schemas.microsoft.com/office/drawing/2014/main" id="{2C3738A1-0E6E-B14E-75C1-B0A0B0D64E81}"/>
              </a:ext>
            </a:extLst>
          </p:cNvPr>
          <p:cNvSpPr txBox="1">
            <a:spLocks/>
          </p:cNvSpPr>
          <p:nvPr/>
        </p:nvSpPr>
        <p:spPr>
          <a:xfrm>
            <a:off x="210298" y="1777330"/>
            <a:ext cx="11771404" cy="139648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noProof="0" dirty="0"/>
              <a:t>Este método é guiado por uma </a:t>
            </a:r>
            <a:r>
              <a:rPr lang="pt-BR" b="1" noProof="0" dirty="0">
                <a:solidFill>
                  <a:schemeClr val="accent2"/>
                </a:solidFill>
              </a:rPr>
              <a:t>formulação que otimiza o redimensionador </a:t>
            </a:r>
            <a:r>
              <a:rPr lang="pt-BR" noProof="0" dirty="0"/>
              <a:t>e o modelo base juntos, como descrito na Figura 1. A base teórica é o aprendizado conjunto, onde a imagem redimensionada é otimizada para </a:t>
            </a:r>
            <a:r>
              <a:rPr lang="pt-BR" b="1" noProof="0" dirty="0">
                <a:solidFill>
                  <a:schemeClr val="accent4"/>
                </a:solidFill>
              </a:rPr>
              <a:t>maximizar o desempenho da tarefa, não a qualidade visual humana.</a:t>
            </a:r>
          </a:p>
        </p:txBody>
      </p:sp>
      <p:sp>
        <p:nvSpPr>
          <p:cNvPr id="8" name="Espaço Reservado para Conteúdo 2">
            <a:extLst>
              <a:ext uri="{FF2B5EF4-FFF2-40B4-BE49-F238E27FC236}">
                <a16:creationId xmlns:a16="http://schemas.microsoft.com/office/drawing/2014/main" id="{6E5A47AE-1EC2-5DF2-6BE0-EE4A366BE25C}"/>
              </a:ext>
            </a:extLst>
          </p:cNvPr>
          <p:cNvSpPr txBox="1">
            <a:spLocks/>
          </p:cNvSpPr>
          <p:nvPr/>
        </p:nvSpPr>
        <p:spPr>
          <a:xfrm>
            <a:off x="4097096" y="3330022"/>
            <a:ext cx="3997808" cy="5499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b="1" noProof="0" dirty="0">
                <a:solidFill>
                  <a:schemeClr val="accent6">
                    <a:lumMod val="75000"/>
                  </a:schemeClr>
                </a:solidFill>
              </a:rPr>
              <a:t>Formulação Matemática</a:t>
            </a:r>
          </a:p>
        </p:txBody>
      </p:sp>
      <p:sp>
        <p:nvSpPr>
          <p:cNvPr id="9" name="Espaço Reservado para Conteúdo 2">
            <a:extLst>
              <a:ext uri="{FF2B5EF4-FFF2-40B4-BE49-F238E27FC236}">
                <a16:creationId xmlns:a16="http://schemas.microsoft.com/office/drawing/2014/main" id="{32AECF5B-C4B9-3F84-B526-0B1DE0A12B57}"/>
              </a:ext>
            </a:extLst>
          </p:cNvPr>
          <p:cNvSpPr txBox="1">
            <a:spLocks/>
          </p:cNvSpPr>
          <p:nvPr/>
        </p:nvSpPr>
        <p:spPr>
          <a:xfrm>
            <a:off x="210298" y="3983313"/>
            <a:ext cx="11771404" cy="13964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noProof="0" dirty="0"/>
              <a:t>O objetivo  é encontrar os parâmetros ótimos do redimensionador (θ) e do modelo base (ϕ) que </a:t>
            </a:r>
            <a:r>
              <a:rPr lang="pt-BR" b="1" noProof="0" dirty="0">
                <a:solidFill>
                  <a:srgbClr val="7030A0"/>
                </a:solidFill>
              </a:rPr>
              <a:t>minimizem o erro da tarefa final</a:t>
            </a:r>
            <a:r>
              <a:rPr lang="pt-BR" noProof="0" dirty="0"/>
              <a:t>, conforme a equação:</a:t>
            </a:r>
          </a:p>
        </p:txBody>
      </p:sp>
      <p:pic>
        <p:nvPicPr>
          <p:cNvPr id="11" name="Imagen 10">
            <a:extLst>
              <a:ext uri="{FF2B5EF4-FFF2-40B4-BE49-F238E27FC236}">
                <a16:creationId xmlns:a16="http://schemas.microsoft.com/office/drawing/2014/main" id="{5D58E702-84CF-DB3C-92E1-3247BBB1FF4C}"/>
              </a:ext>
            </a:extLst>
          </p:cNvPr>
          <p:cNvPicPr>
            <a:picLocks noChangeAspect="1"/>
          </p:cNvPicPr>
          <p:nvPr/>
        </p:nvPicPr>
        <p:blipFill>
          <a:blip r:embed="rId3"/>
          <a:stretch>
            <a:fillRect/>
          </a:stretch>
        </p:blipFill>
        <p:spPr>
          <a:xfrm>
            <a:off x="713624" y="4987018"/>
            <a:ext cx="10764752" cy="1381318"/>
          </a:xfrm>
          <a:prstGeom prst="rect">
            <a:avLst/>
          </a:prstGeom>
        </p:spPr>
      </p:pic>
    </p:spTree>
    <p:extLst>
      <p:ext uri="{BB962C8B-B14F-4D97-AF65-F5344CB8AC3E}">
        <p14:creationId xmlns:p14="http://schemas.microsoft.com/office/powerpoint/2010/main" val="3485244220"/>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5FF82BD-62FC-1E41-A1E5-9F65786AC54A}"/>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176D341-B88A-47AE-8701-89DF75926C66}"/>
              </a:ext>
            </a:extLst>
          </p:cNvPr>
          <p:cNvSpPr>
            <a:spLocks noGrp="1"/>
          </p:cNvSpPr>
          <p:nvPr>
            <p:ph type="title"/>
          </p:nvPr>
        </p:nvSpPr>
        <p:spPr>
          <a:xfrm>
            <a:off x="0" y="0"/>
            <a:ext cx="10440000" cy="792000"/>
          </a:xfrm>
        </p:spPr>
        <p:txBody>
          <a:bodyPr/>
          <a:lstStyle/>
          <a:p>
            <a:r>
              <a:rPr lang="pt-BR" noProof="0" dirty="0"/>
              <a:t>Fundamentação teórica</a:t>
            </a:r>
          </a:p>
        </p:txBody>
      </p:sp>
      <p:pic>
        <p:nvPicPr>
          <p:cNvPr id="5" name="Imagen 4">
            <a:extLst>
              <a:ext uri="{FF2B5EF4-FFF2-40B4-BE49-F238E27FC236}">
                <a16:creationId xmlns:a16="http://schemas.microsoft.com/office/drawing/2014/main" id="{702A39B0-7763-4BD0-9AFC-A37A30E84DFE}"/>
              </a:ext>
            </a:extLst>
          </p:cNvPr>
          <p:cNvPicPr>
            <a:picLocks noChangeAspect="1"/>
          </p:cNvPicPr>
          <p:nvPr/>
        </p:nvPicPr>
        <p:blipFill>
          <a:blip r:embed="rId3"/>
          <a:stretch>
            <a:fillRect/>
          </a:stretch>
        </p:blipFill>
        <p:spPr>
          <a:xfrm>
            <a:off x="200114" y="2234884"/>
            <a:ext cx="11771062" cy="4255922"/>
          </a:xfrm>
          <a:prstGeom prst="rect">
            <a:avLst/>
          </a:prstGeom>
        </p:spPr>
      </p:pic>
      <p:sp>
        <p:nvSpPr>
          <p:cNvPr id="3" name="CuadroTexto 2">
            <a:extLst>
              <a:ext uri="{FF2B5EF4-FFF2-40B4-BE49-F238E27FC236}">
                <a16:creationId xmlns:a16="http://schemas.microsoft.com/office/drawing/2014/main" id="{96CF7A5D-D5D0-AEC6-1EDC-1C2C14AD32BC}"/>
              </a:ext>
            </a:extLst>
          </p:cNvPr>
          <p:cNvSpPr txBox="1"/>
          <p:nvPr/>
        </p:nvSpPr>
        <p:spPr>
          <a:xfrm>
            <a:off x="0" y="1637001"/>
            <a:ext cx="6223518" cy="523220"/>
          </a:xfrm>
          <a:prstGeom prst="rect">
            <a:avLst/>
          </a:prstGeom>
          <a:noFill/>
        </p:spPr>
        <p:txBody>
          <a:bodyPr wrap="square">
            <a:spAutoFit/>
          </a:bodyPr>
          <a:lstStyle/>
          <a:p>
            <a:r>
              <a:rPr lang="pt-BR" sz="2800" b="1" noProof="0" dirty="0">
                <a:solidFill>
                  <a:schemeClr val="accent4"/>
                </a:solidFill>
              </a:rPr>
              <a:t>Análise</a:t>
            </a:r>
            <a:r>
              <a:rPr lang="pt-BR" noProof="0" dirty="0">
                <a:solidFill>
                  <a:schemeClr val="accent4"/>
                </a:solidFill>
              </a:rPr>
              <a:t> </a:t>
            </a:r>
            <a:r>
              <a:rPr lang="pt-BR" sz="2800" b="1" noProof="0" dirty="0">
                <a:solidFill>
                  <a:schemeClr val="accent4"/>
                </a:solidFill>
              </a:rPr>
              <a:t>dos Componentes</a:t>
            </a:r>
          </a:p>
        </p:txBody>
      </p:sp>
      <p:pic>
        <p:nvPicPr>
          <p:cNvPr id="4" name="Imagen 3">
            <a:extLst>
              <a:ext uri="{FF2B5EF4-FFF2-40B4-BE49-F238E27FC236}">
                <a16:creationId xmlns:a16="http://schemas.microsoft.com/office/drawing/2014/main" id="{534EEEA1-1B7D-ABB4-7F24-8A228E8386C7}"/>
              </a:ext>
            </a:extLst>
          </p:cNvPr>
          <p:cNvPicPr>
            <a:picLocks noChangeAspect="1"/>
          </p:cNvPicPr>
          <p:nvPr/>
        </p:nvPicPr>
        <p:blipFill>
          <a:blip r:embed="rId4">
            <a:duotone>
              <a:prstClr val="black"/>
              <a:schemeClr val="accent6">
                <a:tint val="45000"/>
                <a:satMod val="400000"/>
              </a:schemeClr>
            </a:duotone>
          </a:blip>
          <a:stretch>
            <a:fillRect/>
          </a:stretch>
        </p:blipFill>
        <p:spPr>
          <a:xfrm>
            <a:off x="1647479" y="686096"/>
            <a:ext cx="8235823" cy="1056809"/>
          </a:xfrm>
          <a:prstGeom prst="rect">
            <a:avLst/>
          </a:prstGeom>
        </p:spPr>
      </p:pic>
    </p:spTree>
    <p:extLst>
      <p:ext uri="{BB962C8B-B14F-4D97-AF65-F5344CB8AC3E}">
        <p14:creationId xmlns:p14="http://schemas.microsoft.com/office/powerpoint/2010/main" val="53967194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1C6DF-E58E-F998-B3E6-8C325E30F0B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DB851E2-24A9-A5D1-7EF4-C9A2189DC75D}"/>
              </a:ext>
            </a:extLst>
          </p:cNvPr>
          <p:cNvSpPr>
            <a:spLocks noGrp="1"/>
          </p:cNvSpPr>
          <p:nvPr>
            <p:ph type="title"/>
          </p:nvPr>
        </p:nvSpPr>
        <p:spPr>
          <a:xfrm>
            <a:off x="0" y="0"/>
            <a:ext cx="10440000" cy="792000"/>
          </a:xfrm>
        </p:spPr>
        <p:txBody>
          <a:bodyPr/>
          <a:lstStyle/>
          <a:p>
            <a:r>
              <a:rPr lang="pt-BR" noProof="0" dirty="0"/>
              <a:t>Fundamentação teórica</a:t>
            </a:r>
          </a:p>
        </p:txBody>
      </p:sp>
      <p:sp>
        <p:nvSpPr>
          <p:cNvPr id="4" name="Espaço Reservado para Conteúdo 2">
            <a:extLst>
              <a:ext uri="{FF2B5EF4-FFF2-40B4-BE49-F238E27FC236}">
                <a16:creationId xmlns:a16="http://schemas.microsoft.com/office/drawing/2014/main" id="{6E125FA9-AD0E-A901-AE3B-FED93C87CBA5}"/>
              </a:ext>
            </a:extLst>
          </p:cNvPr>
          <p:cNvSpPr>
            <a:spLocks noGrp="1"/>
          </p:cNvSpPr>
          <p:nvPr>
            <p:ph idx="1"/>
          </p:nvPr>
        </p:nvSpPr>
        <p:spPr>
          <a:xfrm>
            <a:off x="116992" y="1137480"/>
            <a:ext cx="11771404" cy="1396481"/>
          </a:xfrm>
        </p:spPr>
        <p:txBody>
          <a:bodyPr>
            <a:normAutofit/>
          </a:bodyPr>
          <a:lstStyle/>
          <a:p>
            <a:pPr marL="0" indent="0">
              <a:buNone/>
            </a:pPr>
            <a:r>
              <a:rPr lang="pt-BR" b="1" noProof="0" dirty="0">
                <a:solidFill>
                  <a:schemeClr val="accent2"/>
                </a:solidFill>
              </a:rPr>
              <a:t>Entropia Cruzada </a:t>
            </a:r>
            <a:r>
              <a:rPr lang="pt-BR" b="1" noProof="0" dirty="0" err="1">
                <a:solidFill>
                  <a:schemeClr val="accent2"/>
                </a:solidFill>
              </a:rPr>
              <a:t>con</a:t>
            </a:r>
            <a:r>
              <a:rPr lang="pt-BR" b="1" noProof="0" dirty="0">
                <a:solidFill>
                  <a:schemeClr val="accent2"/>
                </a:solidFill>
              </a:rPr>
              <a:t> </a:t>
            </a:r>
            <a:r>
              <a:rPr lang="pt-BR" b="1" noProof="0" dirty="0" err="1">
                <a:solidFill>
                  <a:schemeClr val="accent2"/>
                </a:solidFill>
              </a:rPr>
              <a:t>Label</a:t>
            </a:r>
            <a:r>
              <a:rPr lang="pt-BR" b="1" noProof="0" dirty="0">
                <a:solidFill>
                  <a:schemeClr val="accent2"/>
                </a:solidFill>
              </a:rPr>
              <a:t> </a:t>
            </a:r>
            <a:r>
              <a:rPr lang="pt-BR" b="1" noProof="0" dirty="0" err="1">
                <a:solidFill>
                  <a:schemeClr val="accent2"/>
                </a:solidFill>
              </a:rPr>
              <a:t>Smoothing</a:t>
            </a:r>
            <a:endParaRPr lang="pt-BR" b="1" noProof="0" dirty="0">
              <a:solidFill>
                <a:schemeClr val="accent2"/>
              </a:solidFill>
            </a:endParaRPr>
          </a:p>
          <a:p>
            <a:pPr marL="0" indent="0">
              <a:buNone/>
            </a:pPr>
            <a:r>
              <a:rPr lang="pt-BR" noProof="0" dirty="0"/>
              <a:t>A função de perda é definida como</a:t>
            </a:r>
          </a:p>
        </p:txBody>
      </p:sp>
      <p:pic>
        <p:nvPicPr>
          <p:cNvPr id="5" name="Imagen 4">
            <a:extLst>
              <a:ext uri="{FF2B5EF4-FFF2-40B4-BE49-F238E27FC236}">
                <a16:creationId xmlns:a16="http://schemas.microsoft.com/office/drawing/2014/main" id="{7D074E77-29D2-1E2F-300E-E53291569061}"/>
              </a:ext>
            </a:extLst>
          </p:cNvPr>
          <p:cNvPicPr>
            <a:picLocks noChangeAspect="1"/>
          </p:cNvPicPr>
          <p:nvPr/>
        </p:nvPicPr>
        <p:blipFill>
          <a:blip r:embed="rId3"/>
          <a:stretch>
            <a:fillRect/>
          </a:stretch>
        </p:blipFill>
        <p:spPr>
          <a:xfrm>
            <a:off x="2914206" y="2152472"/>
            <a:ext cx="6363588" cy="2553056"/>
          </a:xfrm>
          <a:prstGeom prst="rect">
            <a:avLst/>
          </a:prstGeom>
        </p:spPr>
      </p:pic>
      <p:sp>
        <p:nvSpPr>
          <p:cNvPr id="6" name="Espaço Reservado para Conteúdo 2">
            <a:extLst>
              <a:ext uri="{FF2B5EF4-FFF2-40B4-BE49-F238E27FC236}">
                <a16:creationId xmlns:a16="http://schemas.microsoft.com/office/drawing/2014/main" id="{C63BFC51-7F1F-64AD-AA03-D8F6CE8332F4}"/>
              </a:ext>
            </a:extLst>
          </p:cNvPr>
          <p:cNvSpPr txBox="1">
            <a:spLocks/>
          </p:cNvSpPr>
          <p:nvPr/>
        </p:nvSpPr>
        <p:spPr>
          <a:xfrm>
            <a:off x="269392" y="4850214"/>
            <a:ext cx="11771404" cy="1396481"/>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noProof="0" dirty="0"/>
              <a:t>Entropia Cruzada com </a:t>
            </a:r>
            <a:r>
              <a:rPr lang="pt-BR" noProof="0" dirty="0" err="1"/>
              <a:t>Label</a:t>
            </a:r>
            <a:r>
              <a:rPr lang="pt-BR" noProof="0" dirty="0"/>
              <a:t> </a:t>
            </a:r>
            <a:r>
              <a:rPr lang="pt-BR" noProof="0" dirty="0" err="1"/>
              <a:t>Smoothing</a:t>
            </a:r>
            <a:r>
              <a:rPr lang="pt-BR" noProof="0" dirty="0"/>
              <a:t> ajusta os parâmetros do modelo de classificação (ϕ) para </a:t>
            </a:r>
            <a:r>
              <a:rPr lang="pt-BR" b="1" noProof="0" dirty="0">
                <a:solidFill>
                  <a:schemeClr val="accent6"/>
                </a:solidFill>
              </a:rPr>
              <a:t>minimizar o erro de previsão</a:t>
            </a:r>
            <a:r>
              <a:rPr lang="pt-BR" noProof="0" dirty="0"/>
              <a:t>, ao mesmo tempo que evita que o modelo se torne excessivamente confiante em suas predições. </a:t>
            </a:r>
          </a:p>
        </p:txBody>
      </p:sp>
    </p:spTree>
    <p:extLst>
      <p:ext uri="{BB962C8B-B14F-4D97-AF65-F5344CB8AC3E}">
        <p14:creationId xmlns:p14="http://schemas.microsoft.com/office/powerpoint/2010/main" val="457313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33A6BC-4CD6-2C13-746F-A83F93115DD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F1E7026-A58C-3082-0B7E-E4FCD0FF9145}"/>
              </a:ext>
            </a:extLst>
          </p:cNvPr>
          <p:cNvSpPr>
            <a:spLocks noGrp="1"/>
          </p:cNvSpPr>
          <p:nvPr>
            <p:ph type="title"/>
          </p:nvPr>
        </p:nvSpPr>
        <p:spPr>
          <a:xfrm>
            <a:off x="0" y="0"/>
            <a:ext cx="10440000" cy="792000"/>
          </a:xfrm>
        </p:spPr>
        <p:txBody>
          <a:bodyPr/>
          <a:lstStyle/>
          <a:p>
            <a:r>
              <a:rPr lang="pt-BR" noProof="0" dirty="0"/>
              <a:t>Fundamentação teórica</a:t>
            </a:r>
          </a:p>
        </p:txBody>
      </p:sp>
      <p:sp>
        <p:nvSpPr>
          <p:cNvPr id="4" name="Espaço Reservado para Conteúdo 2">
            <a:extLst>
              <a:ext uri="{FF2B5EF4-FFF2-40B4-BE49-F238E27FC236}">
                <a16:creationId xmlns:a16="http://schemas.microsoft.com/office/drawing/2014/main" id="{3F6868DB-A0C2-814D-881C-D7C2EE04E2D3}"/>
              </a:ext>
            </a:extLst>
          </p:cNvPr>
          <p:cNvSpPr>
            <a:spLocks noGrp="1"/>
          </p:cNvSpPr>
          <p:nvPr>
            <p:ph idx="1"/>
          </p:nvPr>
        </p:nvSpPr>
        <p:spPr>
          <a:xfrm>
            <a:off x="116992" y="932209"/>
            <a:ext cx="11771404" cy="653998"/>
          </a:xfrm>
        </p:spPr>
        <p:txBody>
          <a:bodyPr>
            <a:normAutofit/>
          </a:bodyPr>
          <a:lstStyle/>
          <a:p>
            <a:pPr marL="0" indent="0">
              <a:buNone/>
            </a:pPr>
            <a:r>
              <a:rPr lang="pt-BR" b="1" noProof="0" dirty="0">
                <a:solidFill>
                  <a:schemeClr val="accent2"/>
                </a:solidFill>
              </a:rPr>
              <a:t>Entropia Cruzada </a:t>
            </a:r>
            <a:r>
              <a:rPr lang="pt-BR" b="1" noProof="0" dirty="0" err="1">
                <a:solidFill>
                  <a:schemeClr val="accent2"/>
                </a:solidFill>
              </a:rPr>
              <a:t>con</a:t>
            </a:r>
            <a:r>
              <a:rPr lang="pt-BR" b="1" noProof="0" dirty="0">
                <a:solidFill>
                  <a:schemeClr val="accent2"/>
                </a:solidFill>
              </a:rPr>
              <a:t> </a:t>
            </a:r>
            <a:r>
              <a:rPr lang="pt-BR" b="1" noProof="0" dirty="0" err="1">
                <a:solidFill>
                  <a:schemeClr val="accent2"/>
                </a:solidFill>
              </a:rPr>
              <a:t>Label</a:t>
            </a:r>
            <a:r>
              <a:rPr lang="pt-BR" b="1" noProof="0" dirty="0">
                <a:solidFill>
                  <a:schemeClr val="accent2"/>
                </a:solidFill>
              </a:rPr>
              <a:t> </a:t>
            </a:r>
            <a:r>
              <a:rPr lang="pt-BR" b="1" noProof="0" dirty="0" err="1">
                <a:solidFill>
                  <a:schemeClr val="accent2"/>
                </a:solidFill>
              </a:rPr>
              <a:t>Smoothing</a:t>
            </a:r>
            <a:endParaRPr lang="pt-BR" b="1" noProof="0" dirty="0">
              <a:solidFill>
                <a:schemeClr val="accent2"/>
              </a:solidFill>
            </a:endParaRPr>
          </a:p>
          <a:p>
            <a:pPr marL="0" indent="0">
              <a:buNone/>
            </a:pPr>
            <a:endParaRPr lang="pt-BR" noProof="0" dirty="0"/>
          </a:p>
        </p:txBody>
      </p:sp>
      <p:pic>
        <p:nvPicPr>
          <p:cNvPr id="5" name="Imagen 4">
            <a:extLst>
              <a:ext uri="{FF2B5EF4-FFF2-40B4-BE49-F238E27FC236}">
                <a16:creationId xmlns:a16="http://schemas.microsoft.com/office/drawing/2014/main" id="{1065AD8E-C44E-A114-CCBB-054939AB285A}"/>
              </a:ext>
            </a:extLst>
          </p:cNvPr>
          <p:cNvPicPr>
            <a:picLocks noChangeAspect="1"/>
          </p:cNvPicPr>
          <p:nvPr/>
        </p:nvPicPr>
        <p:blipFill>
          <a:blip r:embed="rId3"/>
          <a:srcRect l="7137"/>
          <a:stretch>
            <a:fillRect/>
          </a:stretch>
        </p:blipFill>
        <p:spPr>
          <a:xfrm>
            <a:off x="7570211" y="129335"/>
            <a:ext cx="4621789" cy="1867416"/>
          </a:xfrm>
          <a:prstGeom prst="rect">
            <a:avLst/>
          </a:prstGeom>
        </p:spPr>
      </p:pic>
      <p:sp>
        <p:nvSpPr>
          <p:cNvPr id="10" name="CuadroTexto 9">
            <a:extLst>
              <a:ext uri="{FF2B5EF4-FFF2-40B4-BE49-F238E27FC236}">
                <a16:creationId xmlns:a16="http://schemas.microsoft.com/office/drawing/2014/main" id="{5ED002B4-FBAF-3CCE-02A2-8C67631A4467}"/>
              </a:ext>
            </a:extLst>
          </p:cNvPr>
          <p:cNvSpPr txBox="1"/>
          <p:nvPr/>
        </p:nvSpPr>
        <p:spPr>
          <a:xfrm>
            <a:off x="116992" y="1492195"/>
            <a:ext cx="6223518" cy="523220"/>
          </a:xfrm>
          <a:prstGeom prst="rect">
            <a:avLst/>
          </a:prstGeom>
          <a:noFill/>
        </p:spPr>
        <p:txBody>
          <a:bodyPr wrap="square">
            <a:spAutoFit/>
          </a:bodyPr>
          <a:lstStyle/>
          <a:p>
            <a:r>
              <a:rPr lang="pt-BR" sz="2800" b="1" noProof="0" dirty="0">
                <a:solidFill>
                  <a:srgbClr val="00B050"/>
                </a:solidFill>
              </a:rPr>
              <a:t>Análise</a:t>
            </a:r>
            <a:r>
              <a:rPr lang="pt-BR" noProof="0" dirty="0">
                <a:solidFill>
                  <a:srgbClr val="00B050"/>
                </a:solidFill>
              </a:rPr>
              <a:t> </a:t>
            </a:r>
            <a:r>
              <a:rPr lang="pt-BR" sz="2800" b="1" noProof="0" dirty="0">
                <a:solidFill>
                  <a:srgbClr val="00B050"/>
                </a:solidFill>
              </a:rPr>
              <a:t>dos Componentes</a:t>
            </a:r>
          </a:p>
        </p:txBody>
      </p:sp>
      <p:pic>
        <p:nvPicPr>
          <p:cNvPr id="6" name="Imagen 5">
            <a:extLst>
              <a:ext uri="{FF2B5EF4-FFF2-40B4-BE49-F238E27FC236}">
                <a16:creationId xmlns:a16="http://schemas.microsoft.com/office/drawing/2014/main" id="{0C882D60-E24F-9B80-CF63-5F87096FF427}"/>
              </a:ext>
            </a:extLst>
          </p:cNvPr>
          <p:cNvPicPr>
            <a:picLocks noChangeAspect="1"/>
          </p:cNvPicPr>
          <p:nvPr/>
        </p:nvPicPr>
        <p:blipFill>
          <a:blip r:embed="rId4"/>
          <a:stretch>
            <a:fillRect/>
          </a:stretch>
        </p:blipFill>
        <p:spPr>
          <a:xfrm>
            <a:off x="116992" y="2015414"/>
            <a:ext cx="11771404" cy="4713251"/>
          </a:xfrm>
          <a:prstGeom prst="rect">
            <a:avLst/>
          </a:prstGeom>
        </p:spPr>
      </p:pic>
    </p:spTree>
    <p:extLst>
      <p:ext uri="{BB962C8B-B14F-4D97-AF65-F5344CB8AC3E}">
        <p14:creationId xmlns:p14="http://schemas.microsoft.com/office/powerpoint/2010/main" val="36230219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832AEC-9DC4-81B7-028F-4337A3B3F62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CF6F34D-1057-814D-D349-BF0CDF751118}"/>
              </a:ext>
            </a:extLst>
          </p:cNvPr>
          <p:cNvSpPr>
            <a:spLocks noGrp="1"/>
          </p:cNvSpPr>
          <p:nvPr>
            <p:ph type="title"/>
          </p:nvPr>
        </p:nvSpPr>
        <p:spPr>
          <a:xfrm>
            <a:off x="0" y="0"/>
            <a:ext cx="10440000" cy="792000"/>
          </a:xfrm>
        </p:spPr>
        <p:txBody>
          <a:bodyPr/>
          <a:lstStyle/>
          <a:p>
            <a:r>
              <a:rPr lang="pt-BR" noProof="0" dirty="0"/>
              <a:t>Fundamentação teórica</a:t>
            </a:r>
          </a:p>
        </p:txBody>
      </p:sp>
      <p:sp>
        <p:nvSpPr>
          <p:cNvPr id="4" name="Espaço Reservado para Conteúdo 2">
            <a:extLst>
              <a:ext uri="{FF2B5EF4-FFF2-40B4-BE49-F238E27FC236}">
                <a16:creationId xmlns:a16="http://schemas.microsoft.com/office/drawing/2014/main" id="{E560FFA5-A3DB-8C9B-ED7D-56C80BEDD547}"/>
              </a:ext>
            </a:extLst>
          </p:cNvPr>
          <p:cNvSpPr>
            <a:spLocks noGrp="1"/>
          </p:cNvSpPr>
          <p:nvPr>
            <p:ph idx="1"/>
          </p:nvPr>
        </p:nvSpPr>
        <p:spPr>
          <a:xfrm>
            <a:off x="116992" y="980817"/>
            <a:ext cx="11771404" cy="635336"/>
          </a:xfrm>
        </p:spPr>
        <p:txBody>
          <a:bodyPr>
            <a:normAutofit/>
          </a:bodyPr>
          <a:lstStyle/>
          <a:p>
            <a:pPr marL="0" indent="0">
              <a:buNone/>
            </a:pPr>
            <a:r>
              <a:rPr lang="pt-BR" b="1" noProof="0" dirty="0">
                <a:solidFill>
                  <a:schemeClr val="accent6"/>
                </a:solidFill>
              </a:rPr>
              <a:t>Earth Mover’s Distance (EMD) (para IQA)</a:t>
            </a:r>
          </a:p>
          <a:p>
            <a:pPr marL="0" indent="0">
              <a:buNone/>
            </a:pPr>
            <a:endParaRPr lang="pt-BR" noProof="0" dirty="0"/>
          </a:p>
        </p:txBody>
      </p:sp>
      <p:sp>
        <p:nvSpPr>
          <p:cNvPr id="3" name="Espaço Reservado para Conteúdo 2">
            <a:extLst>
              <a:ext uri="{FF2B5EF4-FFF2-40B4-BE49-F238E27FC236}">
                <a16:creationId xmlns:a16="http://schemas.microsoft.com/office/drawing/2014/main" id="{1BA9B9E2-5EC5-3606-B002-3B17CDC98D22}"/>
              </a:ext>
            </a:extLst>
          </p:cNvPr>
          <p:cNvSpPr txBox="1">
            <a:spLocks/>
          </p:cNvSpPr>
          <p:nvPr/>
        </p:nvSpPr>
        <p:spPr>
          <a:xfrm>
            <a:off x="0" y="1741708"/>
            <a:ext cx="11771404" cy="1396481"/>
          </a:xfrm>
          <a:prstGeom prst="rect">
            <a:avLst/>
          </a:prstGeom>
        </p:spPr>
        <p:txBody>
          <a:bodyPr vert="horz" lIns="91440" tIns="45720" rIns="91440" bIns="45720" rtlCol="0">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dirty="0"/>
              <a:t>O objetivo da (Earth Mover's Distance - EMD) é medir a </a:t>
            </a:r>
            <a:r>
              <a:rPr lang="pt-BR" b="1" dirty="0">
                <a:solidFill>
                  <a:srgbClr val="7030A0"/>
                </a:solidFill>
              </a:rPr>
              <a:t>diferença entre duas distribuições de probabilidades</a:t>
            </a:r>
            <a:r>
              <a:rPr lang="pt-BR" dirty="0"/>
              <a:t>, especialmente no contexto de avaliação de qualidade de imagens (</a:t>
            </a:r>
            <a:r>
              <a:rPr lang="pt-BR" dirty="0" err="1"/>
              <a:t>Image</a:t>
            </a:r>
            <a:r>
              <a:rPr lang="pt-BR" dirty="0"/>
              <a:t> </a:t>
            </a:r>
            <a:r>
              <a:rPr lang="pt-BR" dirty="0" err="1"/>
              <a:t>Quality</a:t>
            </a:r>
            <a:r>
              <a:rPr lang="pt-BR" dirty="0"/>
              <a:t> Assessment - IQA). A fórmula da </a:t>
            </a:r>
            <a:r>
              <a:rPr lang="pt-BR" b="1" dirty="0">
                <a:solidFill>
                  <a:schemeClr val="accent2"/>
                </a:solidFill>
              </a:rPr>
              <a:t>EMD</a:t>
            </a:r>
            <a:r>
              <a:rPr lang="pt-BR" dirty="0"/>
              <a:t> é definida como:</a:t>
            </a:r>
            <a:endParaRPr lang="pt-BR" noProof="0" dirty="0"/>
          </a:p>
        </p:txBody>
      </p:sp>
      <p:sp>
        <p:nvSpPr>
          <p:cNvPr id="7" name="Espaço Reservado para Conteúdo 2">
            <a:extLst>
              <a:ext uri="{FF2B5EF4-FFF2-40B4-BE49-F238E27FC236}">
                <a16:creationId xmlns:a16="http://schemas.microsoft.com/office/drawing/2014/main" id="{215C529C-F713-7FAA-9167-3BE32E7FA316}"/>
              </a:ext>
            </a:extLst>
          </p:cNvPr>
          <p:cNvSpPr txBox="1">
            <a:spLocks/>
          </p:cNvSpPr>
          <p:nvPr/>
        </p:nvSpPr>
        <p:spPr>
          <a:xfrm>
            <a:off x="116992" y="4710264"/>
            <a:ext cx="11863514" cy="214773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dirty="0"/>
              <a:t>EMD permite uma comparação mais precisa e robusta. No artigo, essa </a:t>
            </a:r>
            <a:r>
              <a:rPr lang="pt-BR" b="1" dirty="0">
                <a:solidFill>
                  <a:schemeClr val="accent4"/>
                </a:solidFill>
              </a:rPr>
              <a:t>métrica foi usada com sucesso para treinar modelos de avaliação de qualidade </a:t>
            </a:r>
            <a:r>
              <a:rPr lang="pt-BR" dirty="0"/>
              <a:t>em conjuntos de dados como o AVA </a:t>
            </a:r>
            <a:r>
              <a:rPr lang="es-BO" dirty="0" err="1"/>
              <a:t>dataset</a:t>
            </a:r>
            <a:r>
              <a:rPr lang="es-BO" dirty="0"/>
              <a:t> AVA que proporciona histogramas de calificaciones (de 1 a 10) para cada imagen, basadas en opiniones de múltiples evaluadores humanos.</a:t>
            </a:r>
            <a:r>
              <a:rPr lang="pt-BR" dirty="0"/>
              <a:t> </a:t>
            </a:r>
          </a:p>
          <a:p>
            <a:pPr marL="0" indent="0">
              <a:buNone/>
            </a:pPr>
            <a:endParaRPr lang="pt-BR" noProof="0" dirty="0"/>
          </a:p>
        </p:txBody>
      </p:sp>
      <p:pic>
        <p:nvPicPr>
          <p:cNvPr id="5" name="Imagen 4">
            <a:extLst>
              <a:ext uri="{FF2B5EF4-FFF2-40B4-BE49-F238E27FC236}">
                <a16:creationId xmlns:a16="http://schemas.microsoft.com/office/drawing/2014/main" id="{2A78FB2D-7B13-A53B-CB9B-1E756A2D69B7}"/>
              </a:ext>
            </a:extLst>
          </p:cNvPr>
          <p:cNvPicPr>
            <a:picLocks noChangeAspect="1"/>
          </p:cNvPicPr>
          <p:nvPr/>
        </p:nvPicPr>
        <p:blipFill>
          <a:blip r:embed="rId3"/>
          <a:stretch>
            <a:fillRect/>
          </a:stretch>
        </p:blipFill>
        <p:spPr>
          <a:xfrm>
            <a:off x="2199731" y="2916730"/>
            <a:ext cx="7792537" cy="1657581"/>
          </a:xfrm>
          <a:prstGeom prst="rect">
            <a:avLst/>
          </a:prstGeom>
        </p:spPr>
      </p:pic>
    </p:spTree>
    <p:extLst>
      <p:ext uri="{BB962C8B-B14F-4D97-AF65-F5344CB8AC3E}">
        <p14:creationId xmlns:p14="http://schemas.microsoft.com/office/powerpoint/2010/main" val="1300310201"/>
      </p:ext>
    </p:extLst>
  </p:cSld>
  <p:clrMapOvr>
    <a:masterClrMapping/>
  </p:clrMapOvr>
  <mc:AlternateContent xmlns:mc="http://schemas.openxmlformats.org/markup-compatibility/2006" xmlns:p14="http://schemas.microsoft.com/office/powerpoint/2010/main">
    <mc:Choice Requires="p14">
      <p:transition spd="slow" p14:dur="800">
        <p:circle/>
      </p:transition>
    </mc:Choice>
    <mc:Fallback xmlns="">
      <p:transition spd="slow">
        <p:circl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2502AE-FE26-D37E-38EA-D47D3BDF7CD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AFC57CC-4E74-C68E-2D5E-3017F1B3A778}"/>
              </a:ext>
            </a:extLst>
          </p:cNvPr>
          <p:cNvSpPr>
            <a:spLocks noGrp="1"/>
          </p:cNvSpPr>
          <p:nvPr>
            <p:ph type="title"/>
          </p:nvPr>
        </p:nvSpPr>
        <p:spPr>
          <a:xfrm>
            <a:off x="0" y="0"/>
            <a:ext cx="10440000" cy="792000"/>
          </a:xfrm>
        </p:spPr>
        <p:txBody>
          <a:bodyPr/>
          <a:lstStyle/>
          <a:p>
            <a:r>
              <a:rPr lang="pt-BR" noProof="0" dirty="0"/>
              <a:t>Fundamentação teórica</a:t>
            </a:r>
          </a:p>
        </p:txBody>
      </p:sp>
      <p:sp>
        <p:nvSpPr>
          <p:cNvPr id="4" name="Espaço Reservado para Conteúdo 2">
            <a:extLst>
              <a:ext uri="{FF2B5EF4-FFF2-40B4-BE49-F238E27FC236}">
                <a16:creationId xmlns:a16="http://schemas.microsoft.com/office/drawing/2014/main" id="{1237128B-7C8D-4265-2929-BC796DA589AE}"/>
              </a:ext>
            </a:extLst>
          </p:cNvPr>
          <p:cNvSpPr>
            <a:spLocks noGrp="1"/>
          </p:cNvSpPr>
          <p:nvPr>
            <p:ph idx="1"/>
          </p:nvPr>
        </p:nvSpPr>
        <p:spPr>
          <a:xfrm>
            <a:off x="116992" y="980817"/>
            <a:ext cx="11771404" cy="635336"/>
          </a:xfrm>
        </p:spPr>
        <p:txBody>
          <a:bodyPr>
            <a:normAutofit/>
          </a:bodyPr>
          <a:lstStyle/>
          <a:p>
            <a:pPr marL="0" indent="0">
              <a:buNone/>
            </a:pPr>
            <a:r>
              <a:rPr lang="pt-BR" b="1" noProof="0" dirty="0">
                <a:solidFill>
                  <a:schemeClr val="accent6"/>
                </a:solidFill>
              </a:rPr>
              <a:t>Earth Mover’s Distance (EMD) (para IQA)</a:t>
            </a:r>
          </a:p>
          <a:p>
            <a:pPr marL="0" indent="0">
              <a:buNone/>
            </a:pPr>
            <a:endParaRPr lang="pt-BR" noProof="0" dirty="0"/>
          </a:p>
        </p:txBody>
      </p:sp>
      <p:pic>
        <p:nvPicPr>
          <p:cNvPr id="7" name="Imagen 6">
            <a:extLst>
              <a:ext uri="{FF2B5EF4-FFF2-40B4-BE49-F238E27FC236}">
                <a16:creationId xmlns:a16="http://schemas.microsoft.com/office/drawing/2014/main" id="{B7F7AB4E-4734-0B72-C1F4-CC00AC0D726D}"/>
              </a:ext>
            </a:extLst>
          </p:cNvPr>
          <p:cNvPicPr>
            <a:picLocks noChangeAspect="1"/>
          </p:cNvPicPr>
          <p:nvPr/>
        </p:nvPicPr>
        <p:blipFill>
          <a:blip r:embed="rId3"/>
          <a:stretch>
            <a:fillRect/>
          </a:stretch>
        </p:blipFill>
        <p:spPr>
          <a:xfrm>
            <a:off x="6619331" y="151934"/>
            <a:ext cx="5455677" cy="1160498"/>
          </a:xfrm>
          <a:prstGeom prst="rect">
            <a:avLst/>
          </a:prstGeom>
        </p:spPr>
      </p:pic>
      <p:pic>
        <p:nvPicPr>
          <p:cNvPr id="9" name="Imagen 8">
            <a:extLst>
              <a:ext uri="{FF2B5EF4-FFF2-40B4-BE49-F238E27FC236}">
                <a16:creationId xmlns:a16="http://schemas.microsoft.com/office/drawing/2014/main" id="{1314021E-DE0E-E978-5CE5-20A3F9A0ADBF}"/>
              </a:ext>
            </a:extLst>
          </p:cNvPr>
          <p:cNvPicPr>
            <a:picLocks noChangeAspect="1"/>
          </p:cNvPicPr>
          <p:nvPr/>
        </p:nvPicPr>
        <p:blipFill>
          <a:blip r:embed="rId4"/>
          <a:srcRect b="75121"/>
          <a:stretch>
            <a:fillRect/>
          </a:stretch>
        </p:blipFill>
        <p:spPr>
          <a:xfrm>
            <a:off x="393087" y="1742849"/>
            <a:ext cx="9583487" cy="1234814"/>
          </a:xfrm>
          <a:prstGeom prst="rect">
            <a:avLst/>
          </a:prstGeom>
        </p:spPr>
      </p:pic>
      <p:pic>
        <p:nvPicPr>
          <p:cNvPr id="5" name="Imagen 4">
            <a:extLst>
              <a:ext uri="{FF2B5EF4-FFF2-40B4-BE49-F238E27FC236}">
                <a16:creationId xmlns:a16="http://schemas.microsoft.com/office/drawing/2014/main" id="{CA05A78A-C466-839C-32A7-BBBCFC5BBE13}"/>
              </a:ext>
            </a:extLst>
          </p:cNvPr>
          <p:cNvPicPr>
            <a:picLocks noChangeAspect="1"/>
          </p:cNvPicPr>
          <p:nvPr/>
        </p:nvPicPr>
        <p:blipFill>
          <a:blip r:embed="rId5"/>
          <a:stretch>
            <a:fillRect/>
          </a:stretch>
        </p:blipFill>
        <p:spPr>
          <a:xfrm>
            <a:off x="143875" y="2985203"/>
            <a:ext cx="10313109" cy="2727858"/>
          </a:xfrm>
          <a:prstGeom prst="rect">
            <a:avLst/>
          </a:prstGeom>
        </p:spPr>
      </p:pic>
      <p:pic>
        <p:nvPicPr>
          <p:cNvPr id="6" name="Imagen 5">
            <a:extLst>
              <a:ext uri="{FF2B5EF4-FFF2-40B4-BE49-F238E27FC236}">
                <a16:creationId xmlns:a16="http://schemas.microsoft.com/office/drawing/2014/main" id="{01369138-7B2B-05DF-404D-C7E8CB6CE875}"/>
              </a:ext>
            </a:extLst>
          </p:cNvPr>
          <p:cNvPicPr>
            <a:picLocks noChangeAspect="1"/>
          </p:cNvPicPr>
          <p:nvPr/>
        </p:nvPicPr>
        <p:blipFill>
          <a:blip r:embed="rId4"/>
          <a:srcRect t="67868" b="21744"/>
          <a:stretch>
            <a:fillRect/>
          </a:stretch>
        </p:blipFill>
        <p:spPr>
          <a:xfrm>
            <a:off x="428256" y="5474676"/>
            <a:ext cx="9583487" cy="515554"/>
          </a:xfrm>
          <a:prstGeom prst="rect">
            <a:avLst/>
          </a:prstGeom>
        </p:spPr>
      </p:pic>
      <p:pic>
        <p:nvPicPr>
          <p:cNvPr id="8" name="Imagen 7">
            <a:extLst>
              <a:ext uri="{FF2B5EF4-FFF2-40B4-BE49-F238E27FC236}">
                <a16:creationId xmlns:a16="http://schemas.microsoft.com/office/drawing/2014/main" id="{B6D30C22-CFB4-C7FE-0A54-A008B04C43CB}"/>
              </a:ext>
            </a:extLst>
          </p:cNvPr>
          <p:cNvPicPr>
            <a:picLocks noChangeAspect="1"/>
          </p:cNvPicPr>
          <p:nvPr/>
        </p:nvPicPr>
        <p:blipFill>
          <a:blip r:embed="rId4"/>
          <a:srcRect t="85346"/>
          <a:stretch>
            <a:fillRect/>
          </a:stretch>
        </p:blipFill>
        <p:spPr>
          <a:xfrm>
            <a:off x="334472" y="6119447"/>
            <a:ext cx="9583487" cy="727297"/>
          </a:xfrm>
          <a:prstGeom prst="rect">
            <a:avLst/>
          </a:prstGeom>
        </p:spPr>
      </p:pic>
    </p:spTree>
    <p:extLst>
      <p:ext uri="{BB962C8B-B14F-4D97-AF65-F5344CB8AC3E}">
        <p14:creationId xmlns:p14="http://schemas.microsoft.com/office/powerpoint/2010/main" val="30077758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F5FF925-67DE-CC62-E869-C6E3C1D771E6}"/>
              </a:ext>
            </a:extLst>
          </p:cNvPr>
          <p:cNvSpPr>
            <a:spLocks noGrp="1"/>
          </p:cNvSpPr>
          <p:nvPr>
            <p:ph type="title"/>
          </p:nvPr>
        </p:nvSpPr>
        <p:spPr>
          <a:xfrm>
            <a:off x="0" y="0"/>
            <a:ext cx="10440000" cy="792000"/>
          </a:xfrm>
        </p:spPr>
        <p:txBody>
          <a:bodyPr/>
          <a:lstStyle/>
          <a:p>
            <a:r>
              <a:rPr lang="pt-BR" noProof="0" dirty="0"/>
              <a:t>Introdução</a:t>
            </a:r>
          </a:p>
        </p:txBody>
      </p:sp>
      <p:sp>
        <p:nvSpPr>
          <p:cNvPr id="3" name="Espaço Reservado para Conteúdo 2">
            <a:extLst>
              <a:ext uri="{FF2B5EF4-FFF2-40B4-BE49-F238E27FC236}">
                <a16:creationId xmlns:a16="http://schemas.microsoft.com/office/drawing/2014/main" id="{7DA84068-671A-9D40-4F76-2C57E4F720C2}"/>
              </a:ext>
            </a:extLst>
          </p:cNvPr>
          <p:cNvSpPr>
            <a:spLocks noGrp="1"/>
          </p:cNvSpPr>
          <p:nvPr>
            <p:ph idx="1"/>
          </p:nvPr>
        </p:nvSpPr>
        <p:spPr>
          <a:xfrm>
            <a:off x="293078" y="1024390"/>
            <a:ext cx="11746522" cy="2208666"/>
          </a:xfrm>
        </p:spPr>
        <p:txBody>
          <a:bodyPr>
            <a:normAutofit/>
          </a:bodyPr>
          <a:lstStyle/>
          <a:p>
            <a:r>
              <a:rPr lang="pt-BR" noProof="0" dirty="0"/>
              <a:t>Já pensaram como </a:t>
            </a:r>
            <a:r>
              <a:rPr lang="pt-BR" b="1" noProof="0" dirty="0">
                <a:solidFill>
                  <a:schemeClr val="accent6"/>
                </a:solidFill>
              </a:rPr>
              <a:t>reduzir</a:t>
            </a:r>
            <a:r>
              <a:rPr lang="pt-BR" noProof="0" dirty="0"/>
              <a:t> uma imagem de </a:t>
            </a:r>
            <a:r>
              <a:rPr lang="pt-BR" b="1" noProof="0" dirty="0">
                <a:solidFill>
                  <a:schemeClr val="accent4">
                    <a:lumMod val="75000"/>
                  </a:schemeClr>
                </a:solidFill>
              </a:rPr>
              <a:t>alta resolução</a:t>
            </a:r>
            <a:r>
              <a:rPr lang="pt-BR" noProof="0" dirty="0"/>
              <a:t>, </a:t>
            </a:r>
            <a:r>
              <a:rPr lang="pt-BR" b="1" noProof="0" dirty="0">
                <a:solidFill>
                  <a:srgbClr val="DF1F56"/>
                </a:solidFill>
              </a:rPr>
              <a:t>sem perder detalhes cruciais</a:t>
            </a:r>
            <a:r>
              <a:rPr lang="pt-BR" noProof="0" dirty="0"/>
              <a:t>, </a:t>
            </a:r>
            <a:r>
              <a:rPr lang="pt-BR" dirty="0"/>
              <a:t>como a textura da água ou das rochas?</a:t>
            </a:r>
            <a:r>
              <a:rPr lang="pt-BR" noProof="0" dirty="0"/>
              <a:t> </a:t>
            </a:r>
          </a:p>
          <a:p>
            <a:r>
              <a:rPr lang="pt-BR" noProof="0" dirty="0"/>
              <a:t>Imagine uma fotografia que precisa ser exibida em uma tela pequena ou usá-la em um aplicativo.</a:t>
            </a:r>
          </a:p>
          <a:p>
            <a:endParaRPr lang="pt-BR" noProof="0" dirty="0"/>
          </a:p>
        </p:txBody>
      </p:sp>
      <p:pic>
        <p:nvPicPr>
          <p:cNvPr id="1026" name="Picture 2" descr="Como reduzir tamanho da imagem ou da foto e deixá-la compactada">
            <a:extLst>
              <a:ext uri="{FF2B5EF4-FFF2-40B4-BE49-F238E27FC236}">
                <a16:creationId xmlns:a16="http://schemas.microsoft.com/office/drawing/2014/main" id="{D7154ADE-DF39-5933-C820-4E26EAE6044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2959" y="3354354"/>
            <a:ext cx="8826759"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1182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9D30DB-66F5-87B0-E82B-7012FCF3E2B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3EEEE58-A36F-7BDD-167A-43D10C628808}"/>
              </a:ext>
            </a:extLst>
          </p:cNvPr>
          <p:cNvSpPr>
            <a:spLocks noGrp="1"/>
          </p:cNvSpPr>
          <p:nvPr>
            <p:ph type="title"/>
          </p:nvPr>
        </p:nvSpPr>
        <p:spPr>
          <a:xfrm>
            <a:off x="0" y="0"/>
            <a:ext cx="10440000" cy="792000"/>
          </a:xfrm>
        </p:spPr>
        <p:txBody>
          <a:bodyPr/>
          <a:lstStyle/>
          <a:p>
            <a:r>
              <a:rPr lang="pt-BR" dirty="0"/>
              <a:t>Arquitetura e funcionamento</a:t>
            </a:r>
            <a:endParaRPr lang="pt-BR" noProof="0" dirty="0"/>
          </a:p>
        </p:txBody>
      </p:sp>
      <p:pic>
        <p:nvPicPr>
          <p:cNvPr id="8" name="Imagen 7">
            <a:extLst>
              <a:ext uri="{FF2B5EF4-FFF2-40B4-BE49-F238E27FC236}">
                <a16:creationId xmlns:a16="http://schemas.microsoft.com/office/drawing/2014/main" id="{A4468BDC-D7D1-AE3A-B60B-2BC39AF844A5}"/>
              </a:ext>
            </a:extLst>
          </p:cNvPr>
          <p:cNvPicPr>
            <a:picLocks noChangeAspect="1"/>
          </p:cNvPicPr>
          <p:nvPr/>
        </p:nvPicPr>
        <p:blipFill>
          <a:blip r:embed="rId3"/>
          <a:srcRect b="13887"/>
          <a:stretch>
            <a:fillRect/>
          </a:stretch>
        </p:blipFill>
        <p:spPr>
          <a:xfrm>
            <a:off x="446886" y="2290211"/>
            <a:ext cx="11298227" cy="2543046"/>
          </a:xfrm>
          <a:prstGeom prst="rect">
            <a:avLst/>
          </a:prstGeom>
        </p:spPr>
      </p:pic>
      <p:sp>
        <p:nvSpPr>
          <p:cNvPr id="3" name="Espaço Reservado para Conteúdo 2">
            <a:extLst>
              <a:ext uri="{FF2B5EF4-FFF2-40B4-BE49-F238E27FC236}">
                <a16:creationId xmlns:a16="http://schemas.microsoft.com/office/drawing/2014/main" id="{85E58E64-3D5E-3E41-578B-38394F488428}"/>
              </a:ext>
            </a:extLst>
          </p:cNvPr>
          <p:cNvSpPr>
            <a:spLocks noGrp="1"/>
          </p:cNvSpPr>
          <p:nvPr>
            <p:ph idx="1"/>
          </p:nvPr>
        </p:nvSpPr>
        <p:spPr>
          <a:xfrm>
            <a:off x="311740" y="964164"/>
            <a:ext cx="11771404" cy="1396481"/>
          </a:xfrm>
        </p:spPr>
        <p:txBody>
          <a:bodyPr>
            <a:normAutofit/>
          </a:bodyPr>
          <a:lstStyle/>
          <a:p>
            <a:pPr marL="0" indent="0">
              <a:buNone/>
            </a:pPr>
            <a:r>
              <a:rPr lang="pt-BR" noProof="0" dirty="0"/>
              <a:t>A Figura 3 apresenta a </a:t>
            </a:r>
            <a:r>
              <a:rPr lang="pt-BR" b="1" noProof="0" dirty="0">
                <a:solidFill>
                  <a:srgbClr val="7030A0"/>
                </a:solidFill>
              </a:rPr>
              <a:t>arquitetura da CNN </a:t>
            </a:r>
            <a:r>
              <a:rPr lang="pt-BR" noProof="0" dirty="0"/>
              <a:t>usada como redimensionador aprendido, que transforma imagens em resoluções otimizadas para tarefas como classificação e IQA. Seus componentes são:</a:t>
            </a:r>
          </a:p>
          <a:p>
            <a:pPr marL="0" indent="0">
              <a:buNone/>
            </a:pPr>
            <a:endParaRPr lang="pt-BR" noProof="0" dirty="0"/>
          </a:p>
          <a:p>
            <a:pPr marL="0" indent="0">
              <a:buNone/>
            </a:pPr>
            <a:endParaRPr lang="pt-BR" noProof="0" dirty="0"/>
          </a:p>
        </p:txBody>
      </p:sp>
      <p:sp>
        <p:nvSpPr>
          <p:cNvPr id="4" name="Espaço Reservado para Conteúdo 2">
            <a:extLst>
              <a:ext uri="{FF2B5EF4-FFF2-40B4-BE49-F238E27FC236}">
                <a16:creationId xmlns:a16="http://schemas.microsoft.com/office/drawing/2014/main" id="{E9F2A68C-DAD9-6D3C-8CF6-077115A014FB}"/>
              </a:ext>
            </a:extLst>
          </p:cNvPr>
          <p:cNvSpPr txBox="1">
            <a:spLocks/>
          </p:cNvSpPr>
          <p:nvPr/>
        </p:nvSpPr>
        <p:spPr>
          <a:xfrm>
            <a:off x="311740" y="5243373"/>
            <a:ext cx="11771404" cy="1396481"/>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pt-BR" b="1" noProof="0" dirty="0"/>
              <a:t>*Entrada</a:t>
            </a:r>
            <a:r>
              <a:rPr lang="pt-BR" noProof="0" dirty="0"/>
              <a:t>: Imagem em resolução original (e.g., 480 × 640). *</a:t>
            </a:r>
            <a:r>
              <a:rPr lang="pt-BR" b="1" noProof="0" dirty="0"/>
              <a:t>Convolução inicial</a:t>
            </a:r>
            <a:r>
              <a:rPr lang="pt-BR" noProof="0" dirty="0"/>
              <a:t>: Kernel 7×7 extrai características iniciais.</a:t>
            </a:r>
          </a:p>
          <a:p>
            <a:pPr marL="0" indent="0">
              <a:buNone/>
            </a:pPr>
            <a:r>
              <a:rPr lang="pt-BR" b="1" noProof="0" dirty="0"/>
              <a:t>*Blocos residuais</a:t>
            </a:r>
            <a:r>
              <a:rPr lang="pt-BR" noProof="0" dirty="0"/>
              <a:t> (</a:t>
            </a:r>
            <a:r>
              <a:rPr lang="pt-BR" i="1" noProof="0" dirty="0"/>
              <a:t>r</a:t>
            </a:r>
            <a:r>
              <a:rPr lang="pt-BR" noProof="0" dirty="0"/>
              <a:t>=1 ou 2, </a:t>
            </a:r>
            <a:r>
              <a:rPr lang="pt-BR" i="1" noProof="0" dirty="0"/>
              <a:t>n</a:t>
            </a:r>
            <a:r>
              <a:rPr lang="pt-BR" noProof="0" dirty="0"/>
              <a:t>=16 filtros): Convoluções 3×3, normalização de batch e </a:t>
            </a:r>
            <a:r>
              <a:rPr lang="pt-BR" noProof="0" dirty="0" err="1"/>
              <a:t>LeakyReLU</a:t>
            </a:r>
            <a:r>
              <a:rPr lang="pt-BR" noProof="0" dirty="0"/>
              <a:t>.</a:t>
            </a:r>
          </a:p>
          <a:p>
            <a:pPr marL="0" indent="0">
              <a:buNone/>
            </a:pPr>
            <a:r>
              <a:rPr lang="pt-BR" b="1" noProof="0" dirty="0"/>
              <a:t>*Redimensionamento </a:t>
            </a:r>
            <a:r>
              <a:rPr lang="pt-BR" b="1" noProof="0" dirty="0" err="1"/>
              <a:t>bilinear</a:t>
            </a:r>
            <a:r>
              <a:rPr lang="pt-BR" noProof="0" dirty="0"/>
              <a:t>: Ajusta características para a resolução desejada (e.g., 192 × 256).</a:t>
            </a:r>
          </a:p>
          <a:p>
            <a:pPr marL="0" indent="0">
              <a:buNone/>
            </a:pPr>
            <a:r>
              <a:rPr lang="pt-BR" b="1" noProof="0" dirty="0"/>
              <a:t>*Conexão de salto</a:t>
            </a:r>
            <a:r>
              <a:rPr lang="pt-BR" noProof="0" dirty="0"/>
              <a:t>: Soma a imagem </a:t>
            </a:r>
            <a:r>
              <a:rPr lang="pt-BR" noProof="0" dirty="0" err="1"/>
              <a:t>bilinear</a:t>
            </a:r>
            <a:r>
              <a:rPr lang="pt-BR" noProof="0" dirty="0"/>
              <a:t> à saída da CNN. *</a:t>
            </a:r>
            <a:r>
              <a:rPr lang="pt-BR" b="1" noProof="0" dirty="0"/>
              <a:t>Convolução final</a:t>
            </a:r>
            <a:r>
              <a:rPr lang="pt-BR" noProof="0" dirty="0"/>
              <a:t>: Kernel 7×7 gera a imagem redimensionada.</a:t>
            </a:r>
          </a:p>
          <a:p>
            <a:pPr marL="0" indent="0">
              <a:buFont typeface="Arial" panose="020B0604020202020204" pitchFamily="34" charset="0"/>
              <a:buNone/>
            </a:pPr>
            <a:endParaRPr lang="pt-BR" noProof="0" dirty="0"/>
          </a:p>
          <a:p>
            <a:pPr marL="0" indent="0">
              <a:buFont typeface="Arial" panose="020B0604020202020204" pitchFamily="34" charset="0"/>
              <a:buNone/>
            </a:pPr>
            <a:endParaRPr lang="pt-BR" noProof="0" dirty="0"/>
          </a:p>
        </p:txBody>
      </p:sp>
    </p:spTree>
    <p:extLst>
      <p:ext uri="{BB962C8B-B14F-4D97-AF65-F5344CB8AC3E}">
        <p14:creationId xmlns:p14="http://schemas.microsoft.com/office/powerpoint/2010/main" val="104121182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76CE299-477A-BEE7-413C-BDBA68EF1E5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4EC8B39-42FE-A04B-114F-B98EEBE9C0BA}"/>
              </a:ext>
            </a:extLst>
          </p:cNvPr>
          <p:cNvSpPr>
            <a:spLocks noGrp="1"/>
          </p:cNvSpPr>
          <p:nvPr>
            <p:ph type="title"/>
          </p:nvPr>
        </p:nvSpPr>
        <p:spPr>
          <a:xfrm>
            <a:off x="0" y="0"/>
            <a:ext cx="10440000" cy="792000"/>
          </a:xfrm>
        </p:spPr>
        <p:txBody>
          <a:bodyPr/>
          <a:lstStyle/>
          <a:p>
            <a:r>
              <a:rPr lang="pt-BR" dirty="0"/>
              <a:t>Arquitetura e funcionamento</a:t>
            </a:r>
            <a:endParaRPr lang="pt-BR" noProof="0" dirty="0"/>
          </a:p>
        </p:txBody>
      </p:sp>
      <p:pic>
        <p:nvPicPr>
          <p:cNvPr id="5" name="Imagen 4">
            <a:extLst>
              <a:ext uri="{FF2B5EF4-FFF2-40B4-BE49-F238E27FC236}">
                <a16:creationId xmlns:a16="http://schemas.microsoft.com/office/drawing/2014/main" id="{C1464178-4EA7-30E6-099D-F6935D6FF4CA}"/>
              </a:ext>
            </a:extLst>
          </p:cNvPr>
          <p:cNvPicPr>
            <a:picLocks noChangeAspect="1"/>
          </p:cNvPicPr>
          <p:nvPr/>
        </p:nvPicPr>
        <p:blipFill>
          <a:blip r:embed="rId3"/>
          <a:srcRect b="5487"/>
          <a:stretch>
            <a:fillRect/>
          </a:stretch>
        </p:blipFill>
        <p:spPr>
          <a:xfrm>
            <a:off x="2667378" y="774441"/>
            <a:ext cx="9372219" cy="5882020"/>
          </a:xfrm>
          <a:prstGeom prst="rect">
            <a:avLst/>
          </a:prstGeom>
        </p:spPr>
      </p:pic>
      <p:pic>
        <p:nvPicPr>
          <p:cNvPr id="3" name="Imagen 2">
            <a:extLst>
              <a:ext uri="{FF2B5EF4-FFF2-40B4-BE49-F238E27FC236}">
                <a16:creationId xmlns:a16="http://schemas.microsoft.com/office/drawing/2014/main" id="{68594ED8-DB84-8DFC-2387-898109401532}"/>
              </a:ext>
            </a:extLst>
          </p:cNvPr>
          <p:cNvPicPr>
            <a:picLocks noChangeAspect="1"/>
          </p:cNvPicPr>
          <p:nvPr/>
        </p:nvPicPr>
        <p:blipFill>
          <a:blip r:embed="rId4"/>
          <a:srcRect l="26129" r="26239" b="13887"/>
          <a:stretch>
            <a:fillRect/>
          </a:stretch>
        </p:blipFill>
        <p:spPr>
          <a:xfrm rot="5400000">
            <a:off x="-1465708" y="2368385"/>
            <a:ext cx="5743353" cy="2811938"/>
          </a:xfrm>
          <a:prstGeom prst="rect">
            <a:avLst/>
          </a:prstGeom>
        </p:spPr>
      </p:pic>
    </p:spTree>
    <p:extLst>
      <p:ext uri="{BB962C8B-B14F-4D97-AF65-F5344CB8AC3E}">
        <p14:creationId xmlns:p14="http://schemas.microsoft.com/office/powerpoint/2010/main" val="540341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06F6C2-F3BE-C8E5-076E-5746929D333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A1502F4-6EAB-721A-602F-32677EB39C9C}"/>
              </a:ext>
            </a:extLst>
          </p:cNvPr>
          <p:cNvSpPr>
            <a:spLocks noGrp="1"/>
          </p:cNvSpPr>
          <p:nvPr>
            <p:ph type="title"/>
          </p:nvPr>
        </p:nvSpPr>
        <p:spPr>
          <a:xfrm>
            <a:off x="0" y="0"/>
            <a:ext cx="10440000" cy="792000"/>
          </a:xfrm>
        </p:spPr>
        <p:txBody>
          <a:bodyPr/>
          <a:lstStyle/>
          <a:p>
            <a:r>
              <a:rPr lang="pt-BR" dirty="0"/>
              <a:t>Arquitetura e funcionamento</a:t>
            </a:r>
            <a:endParaRPr lang="pt-BR" noProof="0" dirty="0"/>
          </a:p>
        </p:txBody>
      </p:sp>
      <p:pic>
        <p:nvPicPr>
          <p:cNvPr id="1028" name="Picture 4" descr="Imagen generada">
            <a:extLst>
              <a:ext uri="{FF2B5EF4-FFF2-40B4-BE49-F238E27FC236}">
                <a16:creationId xmlns:a16="http://schemas.microsoft.com/office/drawing/2014/main" id="{A2B59515-281F-69B0-5E49-4ECEBF4B272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206" b="17094"/>
          <a:stretch>
            <a:fillRect/>
          </a:stretch>
        </p:blipFill>
        <p:spPr bwMode="auto">
          <a:xfrm>
            <a:off x="952500" y="1055074"/>
            <a:ext cx="10287000" cy="51229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405102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0C0F62-7B01-DA75-3383-E52BB3E82EC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804B7D03-51E8-08A9-D994-F14523410497}"/>
              </a:ext>
            </a:extLst>
          </p:cNvPr>
          <p:cNvSpPr>
            <a:spLocks noGrp="1"/>
          </p:cNvSpPr>
          <p:nvPr>
            <p:ph type="title"/>
          </p:nvPr>
        </p:nvSpPr>
        <p:spPr>
          <a:xfrm>
            <a:off x="0" y="0"/>
            <a:ext cx="10440000" cy="792000"/>
          </a:xfrm>
        </p:spPr>
        <p:txBody>
          <a:bodyPr/>
          <a:lstStyle/>
          <a:p>
            <a:r>
              <a:rPr lang="pt-BR" dirty="0"/>
              <a:t>Arquitetura e funcionamento</a:t>
            </a:r>
            <a:endParaRPr lang="pt-BR" noProof="0" dirty="0"/>
          </a:p>
        </p:txBody>
      </p:sp>
      <p:pic>
        <p:nvPicPr>
          <p:cNvPr id="5" name="Imagen 4">
            <a:extLst>
              <a:ext uri="{FF2B5EF4-FFF2-40B4-BE49-F238E27FC236}">
                <a16:creationId xmlns:a16="http://schemas.microsoft.com/office/drawing/2014/main" id="{65C10361-F840-A9BF-19FE-5A2AB6C9E0FF}"/>
              </a:ext>
            </a:extLst>
          </p:cNvPr>
          <p:cNvPicPr>
            <a:picLocks noChangeAspect="1"/>
          </p:cNvPicPr>
          <p:nvPr/>
        </p:nvPicPr>
        <p:blipFill>
          <a:blip r:embed="rId3"/>
          <a:srcRect b="5487"/>
          <a:stretch>
            <a:fillRect/>
          </a:stretch>
        </p:blipFill>
        <p:spPr>
          <a:xfrm>
            <a:off x="2667378" y="774441"/>
            <a:ext cx="9372219" cy="5882020"/>
          </a:xfrm>
          <a:prstGeom prst="rect">
            <a:avLst/>
          </a:prstGeom>
        </p:spPr>
      </p:pic>
      <p:pic>
        <p:nvPicPr>
          <p:cNvPr id="3" name="Imagen 2">
            <a:extLst>
              <a:ext uri="{FF2B5EF4-FFF2-40B4-BE49-F238E27FC236}">
                <a16:creationId xmlns:a16="http://schemas.microsoft.com/office/drawing/2014/main" id="{F2BDDB53-0B05-FDBF-2BF5-5D0553B43E8F}"/>
              </a:ext>
            </a:extLst>
          </p:cNvPr>
          <p:cNvPicPr>
            <a:picLocks noChangeAspect="1"/>
          </p:cNvPicPr>
          <p:nvPr/>
        </p:nvPicPr>
        <p:blipFill>
          <a:blip r:embed="rId4"/>
          <a:srcRect l="24979" r="26239" b="13887"/>
          <a:stretch>
            <a:fillRect/>
          </a:stretch>
        </p:blipFill>
        <p:spPr>
          <a:xfrm rot="5400000">
            <a:off x="-1535043" y="2299049"/>
            <a:ext cx="5882023" cy="2811938"/>
          </a:xfrm>
          <a:prstGeom prst="rect">
            <a:avLst/>
          </a:prstGeom>
        </p:spPr>
      </p:pic>
    </p:spTree>
    <p:extLst>
      <p:ext uri="{BB962C8B-B14F-4D97-AF65-F5344CB8AC3E}">
        <p14:creationId xmlns:p14="http://schemas.microsoft.com/office/powerpoint/2010/main" val="198030597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5FEEC1-CC80-0743-1279-F4F6CC1C54C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20922A44-F3F0-56CD-215F-9C3C0C7A3CAD}"/>
              </a:ext>
            </a:extLst>
          </p:cNvPr>
          <p:cNvSpPr>
            <a:spLocks noGrp="1"/>
          </p:cNvSpPr>
          <p:nvPr>
            <p:ph type="title"/>
          </p:nvPr>
        </p:nvSpPr>
        <p:spPr>
          <a:xfrm>
            <a:off x="0" y="0"/>
            <a:ext cx="10440000" cy="792000"/>
          </a:xfrm>
        </p:spPr>
        <p:txBody>
          <a:bodyPr/>
          <a:lstStyle/>
          <a:p>
            <a:r>
              <a:rPr lang="pt-BR" dirty="0"/>
              <a:t>Arquitetura e funcionamento</a:t>
            </a:r>
            <a:endParaRPr lang="pt-BR" noProof="0" dirty="0"/>
          </a:p>
        </p:txBody>
      </p:sp>
      <p:pic>
        <p:nvPicPr>
          <p:cNvPr id="5" name="Imagen 4">
            <a:extLst>
              <a:ext uri="{FF2B5EF4-FFF2-40B4-BE49-F238E27FC236}">
                <a16:creationId xmlns:a16="http://schemas.microsoft.com/office/drawing/2014/main" id="{4C4A2A82-1879-0286-99A0-652697DF4429}"/>
              </a:ext>
            </a:extLst>
          </p:cNvPr>
          <p:cNvPicPr>
            <a:picLocks noChangeAspect="1"/>
          </p:cNvPicPr>
          <p:nvPr/>
        </p:nvPicPr>
        <p:blipFill>
          <a:blip r:embed="rId3"/>
          <a:stretch>
            <a:fillRect/>
          </a:stretch>
        </p:blipFill>
        <p:spPr>
          <a:xfrm>
            <a:off x="2506375" y="855848"/>
            <a:ext cx="9126224" cy="4829849"/>
          </a:xfrm>
          <a:prstGeom prst="rect">
            <a:avLst/>
          </a:prstGeom>
        </p:spPr>
      </p:pic>
      <p:pic>
        <p:nvPicPr>
          <p:cNvPr id="10" name="Imagen 9">
            <a:extLst>
              <a:ext uri="{FF2B5EF4-FFF2-40B4-BE49-F238E27FC236}">
                <a16:creationId xmlns:a16="http://schemas.microsoft.com/office/drawing/2014/main" id="{DFC1039E-4535-BAFC-0A4E-D4F13BB8DAE8}"/>
              </a:ext>
            </a:extLst>
          </p:cNvPr>
          <p:cNvPicPr>
            <a:picLocks noChangeAspect="1"/>
          </p:cNvPicPr>
          <p:nvPr/>
        </p:nvPicPr>
        <p:blipFill>
          <a:blip r:embed="rId4"/>
          <a:srcRect l="84703"/>
          <a:stretch>
            <a:fillRect/>
          </a:stretch>
        </p:blipFill>
        <p:spPr>
          <a:xfrm>
            <a:off x="260270" y="1201328"/>
            <a:ext cx="2274118" cy="3346889"/>
          </a:xfrm>
          <a:prstGeom prst="rect">
            <a:avLst/>
          </a:prstGeom>
        </p:spPr>
      </p:pic>
      <p:sp>
        <p:nvSpPr>
          <p:cNvPr id="7" name="Espaço Reservado para Conteúdo 2">
            <a:extLst>
              <a:ext uri="{FF2B5EF4-FFF2-40B4-BE49-F238E27FC236}">
                <a16:creationId xmlns:a16="http://schemas.microsoft.com/office/drawing/2014/main" id="{2617AE7F-EFB5-3A71-D1E3-F0BA0ADBA858}"/>
              </a:ext>
            </a:extLst>
          </p:cNvPr>
          <p:cNvSpPr>
            <a:spLocks noGrp="1"/>
          </p:cNvSpPr>
          <p:nvPr>
            <p:ph idx="1"/>
          </p:nvPr>
        </p:nvSpPr>
        <p:spPr>
          <a:xfrm>
            <a:off x="210298" y="6093995"/>
            <a:ext cx="11771404" cy="703043"/>
          </a:xfrm>
        </p:spPr>
        <p:txBody>
          <a:bodyPr>
            <a:normAutofit fontScale="92500" lnSpcReduction="20000"/>
          </a:bodyPr>
          <a:lstStyle/>
          <a:p>
            <a:r>
              <a:rPr lang="pt-BR" noProof="0" dirty="0"/>
              <a:t>O modelo proposto é relativamente </a:t>
            </a:r>
            <a:r>
              <a:rPr lang="pt-BR" b="1" noProof="0" dirty="0">
                <a:solidFill>
                  <a:schemeClr val="accent6"/>
                </a:solidFill>
              </a:rPr>
              <a:t>leve</a:t>
            </a:r>
            <a:r>
              <a:rPr lang="pt-BR" noProof="0" dirty="0"/>
              <a:t> e pode ser </a:t>
            </a:r>
            <a:r>
              <a:rPr lang="pt-BR" b="1" noProof="0" dirty="0">
                <a:solidFill>
                  <a:schemeClr val="accent4"/>
                </a:solidFill>
              </a:rPr>
              <a:t>facilmente integrado </a:t>
            </a:r>
            <a:r>
              <a:rPr lang="pt-BR" noProof="0" dirty="0"/>
              <a:t>em diferentes tarefas de visão computacional.</a:t>
            </a:r>
          </a:p>
          <a:p>
            <a:pPr marL="0" indent="0">
              <a:buNone/>
            </a:pPr>
            <a:endParaRPr lang="pt-BR" noProof="0" dirty="0"/>
          </a:p>
          <a:p>
            <a:pPr marL="0" indent="0">
              <a:buNone/>
            </a:pPr>
            <a:endParaRPr lang="pt-BR" noProof="0" dirty="0"/>
          </a:p>
        </p:txBody>
      </p:sp>
    </p:spTree>
    <p:extLst>
      <p:ext uri="{BB962C8B-B14F-4D97-AF65-F5344CB8AC3E}">
        <p14:creationId xmlns:p14="http://schemas.microsoft.com/office/powerpoint/2010/main" val="848058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A5B086-5229-34D2-FA1C-520A8610A61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F815C2E-9358-CF36-67D5-00301717C001}"/>
              </a:ext>
            </a:extLst>
          </p:cNvPr>
          <p:cNvSpPr>
            <a:spLocks noGrp="1"/>
          </p:cNvSpPr>
          <p:nvPr>
            <p:ph type="title"/>
          </p:nvPr>
        </p:nvSpPr>
        <p:spPr>
          <a:xfrm>
            <a:off x="0" y="0"/>
            <a:ext cx="10440000" cy="792000"/>
          </a:xfrm>
        </p:spPr>
        <p:txBody>
          <a:bodyPr/>
          <a:lstStyle/>
          <a:p>
            <a:r>
              <a:rPr lang="pt-BR" dirty="0"/>
              <a:t>Arquitetura e funcionamento</a:t>
            </a:r>
            <a:endParaRPr lang="pt-BR" noProof="0" dirty="0"/>
          </a:p>
        </p:txBody>
      </p:sp>
      <p:pic>
        <p:nvPicPr>
          <p:cNvPr id="4" name="Imagen 3">
            <a:extLst>
              <a:ext uri="{FF2B5EF4-FFF2-40B4-BE49-F238E27FC236}">
                <a16:creationId xmlns:a16="http://schemas.microsoft.com/office/drawing/2014/main" id="{C584F9E7-E872-4516-6580-EB200EBEAD41}"/>
              </a:ext>
            </a:extLst>
          </p:cNvPr>
          <p:cNvPicPr>
            <a:picLocks noChangeAspect="1"/>
          </p:cNvPicPr>
          <p:nvPr/>
        </p:nvPicPr>
        <p:blipFill>
          <a:blip r:embed="rId3"/>
          <a:stretch>
            <a:fillRect/>
          </a:stretch>
        </p:blipFill>
        <p:spPr>
          <a:xfrm>
            <a:off x="255916" y="2899721"/>
            <a:ext cx="11736515" cy="2223264"/>
          </a:xfrm>
          <a:prstGeom prst="rect">
            <a:avLst/>
          </a:prstGeom>
        </p:spPr>
      </p:pic>
      <p:sp>
        <p:nvSpPr>
          <p:cNvPr id="8" name="Espaço Reservado para Conteúdo 2">
            <a:extLst>
              <a:ext uri="{FF2B5EF4-FFF2-40B4-BE49-F238E27FC236}">
                <a16:creationId xmlns:a16="http://schemas.microsoft.com/office/drawing/2014/main" id="{27653EEF-1DD0-2C82-DC9A-06A99591A493}"/>
              </a:ext>
            </a:extLst>
          </p:cNvPr>
          <p:cNvSpPr>
            <a:spLocks noGrp="1"/>
          </p:cNvSpPr>
          <p:nvPr>
            <p:ph idx="1"/>
          </p:nvPr>
        </p:nvSpPr>
        <p:spPr>
          <a:xfrm>
            <a:off x="116992" y="1137480"/>
            <a:ext cx="11771404" cy="890671"/>
          </a:xfrm>
        </p:spPr>
        <p:txBody>
          <a:bodyPr>
            <a:normAutofit/>
          </a:bodyPr>
          <a:lstStyle/>
          <a:p>
            <a:pPr marL="0" indent="0">
              <a:buNone/>
            </a:pPr>
            <a:r>
              <a:rPr lang="pt-BR" dirty="0"/>
              <a:t>A </a:t>
            </a:r>
            <a:r>
              <a:rPr lang="pt-BR" b="1" dirty="0">
                <a:solidFill>
                  <a:schemeClr val="accent6"/>
                </a:solidFill>
              </a:rPr>
              <a:t>Tabela 2</a:t>
            </a:r>
            <a:r>
              <a:rPr lang="pt-BR" dirty="0"/>
              <a:t> apresenta o número de </a:t>
            </a:r>
            <a:r>
              <a:rPr lang="pt-BR" b="1" dirty="0">
                <a:solidFill>
                  <a:schemeClr val="accent4"/>
                </a:solidFill>
              </a:rPr>
              <a:t>parâmetros treináveis (em milhares) do redimensionador</a:t>
            </a:r>
            <a:r>
              <a:rPr lang="pt-BR" dirty="0"/>
              <a:t>, variando o número de blocos residuais (r) e filtros (n):</a:t>
            </a:r>
            <a:endParaRPr lang="pt-BR" noProof="0" dirty="0"/>
          </a:p>
          <a:p>
            <a:pPr marL="0" indent="0">
              <a:buNone/>
            </a:pPr>
            <a:endParaRPr lang="pt-BR" noProof="0" dirty="0"/>
          </a:p>
        </p:txBody>
      </p:sp>
    </p:spTree>
    <p:extLst>
      <p:ext uri="{BB962C8B-B14F-4D97-AF65-F5344CB8AC3E}">
        <p14:creationId xmlns:p14="http://schemas.microsoft.com/office/powerpoint/2010/main" val="1760684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A2918F-59BC-B768-0724-A06AB93B0FD5}"/>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DC064CD8-5AFD-7181-3E46-1F38E592A850}"/>
              </a:ext>
            </a:extLst>
          </p:cNvPr>
          <p:cNvSpPr>
            <a:spLocks noGrp="1"/>
          </p:cNvSpPr>
          <p:nvPr>
            <p:ph type="title"/>
          </p:nvPr>
        </p:nvSpPr>
        <p:spPr>
          <a:xfrm>
            <a:off x="0" y="0"/>
            <a:ext cx="10440000" cy="792000"/>
          </a:xfrm>
        </p:spPr>
        <p:txBody>
          <a:bodyPr/>
          <a:lstStyle/>
          <a:p>
            <a:r>
              <a:rPr lang="pt-BR" noProof="0" dirty="0"/>
              <a:t>RESULTADOS</a:t>
            </a:r>
          </a:p>
        </p:txBody>
      </p:sp>
      <p:pic>
        <p:nvPicPr>
          <p:cNvPr id="5" name="Imagen 4">
            <a:extLst>
              <a:ext uri="{FF2B5EF4-FFF2-40B4-BE49-F238E27FC236}">
                <a16:creationId xmlns:a16="http://schemas.microsoft.com/office/drawing/2014/main" id="{855C0C6D-4CCC-1378-907D-114BFABB1EAE}"/>
              </a:ext>
            </a:extLst>
          </p:cNvPr>
          <p:cNvPicPr>
            <a:picLocks noChangeAspect="1"/>
          </p:cNvPicPr>
          <p:nvPr/>
        </p:nvPicPr>
        <p:blipFill>
          <a:blip r:embed="rId3"/>
          <a:stretch>
            <a:fillRect/>
          </a:stretch>
        </p:blipFill>
        <p:spPr>
          <a:xfrm>
            <a:off x="1033994" y="2588464"/>
            <a:ext cx="10124012" cy="3355135"/>
          </a:xfrm>
          <a:prstGeom prst="rect">
            <a:avLst/>
          </a:prstGeom>
        </p:spPr>
      </p:pic>
      <p:sp>
        <p:nvSpPr>
          <p:cNvPr id="8" name="Espaço Reservado para Conteúdo 2">
            <a:extLst>
              <a:ext uri="{FF2B5EF4-FFF2-40B4-BE49-F238E27FC236}">
                <a16:creationId xmlns:a16="http://schemas.microsoft.com/office/drawing/2014/main" id="{E9D0794E-332B-EB67-15BE-0FBF8EB18184}"/>
              </a:ext>
            </a:extLst>
          </p:cNvPr>
          <p:cNvSpPr txBox="1">
            <a:spLocks/>
          </p:cNvSpPr>
          <p:nvPr/>
        </p:nvSpPr>
        <p:spPr>
          <a:xfrm>
            <a:off x="222739" y="1076813"/>
            <a:ext cx="11746522" cy="17718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A </a:t>
            </a:r>
            <a:r>
              <a:rPr lang="pt-BR" b="1" dirty="0">
                <a:solidFill>
                  <a:srgbClr val="FF0000"/>
                </a:solidFill>
              </a:rPr>
              <a:t>Tabela 1 </a:t>
            </a:r>
            <a:r>
              <a:rPr lang="pt-BR" dirty="0"/>
              <a:t>apresenta as </a:t>
            </a:r>
            <a:r>
              <a:rPr lang="pt-BR" b="1" dirty="0">
                <a:solidFill>
                  <a:srgbClr val="7030A0"/>
                </a:solidFill>
              </a:rPr>
              <a:t>métricas de avaliação </a:t>
            </a:r>
            <a:r>
              <a:rPr lang="pt-BR" dirty="0"/>
              <a:t>de desempenho e qualidade para </a:t>
            </a:r>
            <a:r>
              <a:rPr lang="pt-BR" b="1" dirty="0">
                <a:solidFill>
                  <a:schemeClr val="accent6"/>
                </a:solidFill>
              </a:rPr>
              <a:t>quatro modelos </a:t>
            </a:r>
            <a:r>
              <a:rPr lang="pt-BR" dirty="0"/>
              <a:t>de redes neurais amplamente utilizados em </a:t>
            </a:r>
            <a:r>
              <a:rPr lang="pt-BR" b="1" dirty="0">
                <a:solidFill>
                  <a:schemeClr val="accent4"/>
                </a:solidFill>
              </a:rPr>
              <a:t>visão computacional</a:t>
            </a:r>
            <a:r>
              <a:rPr lang="pt-BR" dirty="0"/>
              <a:t>.</a:t>
            </a:r>
            <a:endParaRPr lang="pt-BR" noProof="0" dirty="0"/>
          </a:p>
          <a:p>
            <a:endParaRPr lang="pt-BR" noProof="0" dirty="0"/>
          </a:p>
          <a:p>
            <a:pPr marL="0" indent="0">
              <a:buFont typeface="Arial" panose="020B0604020202020204" pitchFamily="34" charset="0"/>
              <a:buNone/>
            </a:pPr>
            <a:endParaRPr lang="pt-BR" noProof="0" dirty="0"/>
          </a:p>
          <a:p>
            <a:pPr marL="0" indent="0">
              <a:buFont typeface="Arial" panose="020B0604020202020204" pitchFamily="34" charset="0"/>
              <a:buNone/>
            </a:pPr>
            <a:endParaRPr lang="pt-BR" noProof="0" dirty="0"/>
          </a:p>
          <a:p>
            <a:pPr marL="0" indent="0">
              <a:buFont typeface="Arial" panose="020B0604020202020204" pitchFamily="34" charset="0"/>
              <a:buNone/>
            </a:pPr>
            <a:endParaRPr lang="pt-BR" noProof="0" dirty="0"/>
          </a:p>
        </p:txBody>
      </p:sp>
    </p:spTree>
    <p:extLst>
      <p:ext uri="{BB962C8B-B14F-4D97-AF65-F5344CB8AC3E}">
        <p14:creationId xmlns:p14="http://schemas.microsoft.com/office/powerpoint/2010/main" val="1199534110"/>
      </p:ext>
    </p:extLst>
  </p:cSld>
  <p:clrMapOvr>
    <a:masterClrMapping/>
  </p:clrMapOvr>
  <p:transition spd="slow">
    <p:push dir="u"/>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7C6B6C-459E-1B56-2AD5-509A8F71AAF6}"/>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BD9B9C4C-9F21-9B97-EDFD-01876B0A8109}"/>
              </a:ext>
            </a:extLst>
          </p:cNvPr>
          <p:cNvSpPr>
            <a:spLocks noGrp="1"/>
          </p:cNvSpPr>
          <p:nvPr>
            <p:ph type="title"/>
          </p:nvPr>
        </p:nvSpPr>
        <p:spPr>
          <a:xfrm>
            <a:off x="0" y="21072"/>
            <a:ext cx="10440000" cy="792000"/>
          </a:xfrm>
        </p:spPr>
        <p:txBody>
          <a:bodyPr/>
          <a:lstStyle/>
          <a:p>
            <a:r>
              <a:rPr lang="pt-BR" dirty="0"/>
              <a:t>RESULTADOS</a:t>
            </a:r>
            <a:endParaRPr lang="pt-BR" noProof="0" dirty="0"/>
          </a:p>
        </p:txBody>
      </p:sp>
      <p:pic>
        <p:nvPicPr>
          <p:cNvPr id="9" name="Imagen 8">
            <a:extLst>
              <a:ext uri="{FF2B5EF4-FFF2-40B4-BE49-F238E27FC236}">
                <a16:creationId xmlns:a16="http://schemas.microsoft.com/office/drawing/2014/main" id="{6BA3DEC8-8EE5-27A5-F800-225D3ACDD026}"/>
              </a:ext>
            </a:extLst>
          </p:cNvPr>
          <p:cNvPicPr>
            <a:picLocks noChangeAspect="1"/>
          </p:cNvPicPr>
          <p:nvPr/>
        </p:nvPicPr>
        <p:blipFill>
          <a:blip r:embed="rId3"/>
          <a:srcRect b="21582"/>
          <a:stretch>
            <a:fillRect/>
          </a:stretch>
        </p:blipFill>
        <p:spPr>
          <a:xfrm>
            <a:off x="445027" y="2161496"/>
            <a:ext cx="8352681" cy="4519222"/>
          </a:xfrm>
          <a:prstGeom prst="rect">
            <a:avLst/>
          </a:prstGeom>
        </p:spPr>
      </p:pic>
      <p:sp>
        <p:nvSpPr>
          <p:cNvPr id="11" name="CuadroTexto 10">
            <a:extLst>
              <a:ext uri="{FF2B5EF4-FFF2-40B4-BE49-F238E27FC236}">
                <a16:creationId xmlns:a16="http://schemas.microsoft.com/office/drawing/2014/main" id="{C9BF67C2-90E1-A95E-0193-F82FB1B41C6A}"/>
              </a:ext>
            </a:extLst>
          </p:cNvPr>
          <p:cNvSpPr txBox="1"/>
          <p:nvPr/>
        </p:nvSpPr>
        <p:spPr>
          <a:xfrm>
            <a:off x="9019996" y="4032312"/>
            <a:ext cx="3172004" cy="2800767"/>
          </a:xfrm>
          <a:prstGeom prst="rect">
            <a:avLst/>
          </a:prstGeom>
          <a:noFill/>
        </p:spPr>
        <p:txBody>
          <a:bodyPr wrap="square">
            <a:spAutoFit/>
          </a:bodyPr>
          <a:lstStyle/>
          <a:p>
            <a:pPr marL="285750" indent="-285750">
              <a:buFont typeface="Arial" panose="020B0604020202020204" pitchFamily="34" charset="0"/>
              <a:buChar char="•"/>
            </a:pPr>
            <a:r>
              <a:rPr lang="pt-BR" sz="1600" noProof="0" dirty="0">
                <a:effectLst/>
              </a:rPr>
              <a:t>Inception-v2 [34]: desenvolvida por </a:t>
            </a:r>
            <a:r>
              <a:rPr lang="pt-BR" sz="1600" noProof="0" dirty="0" err="1">
                <a:effectLst/>
              </a:rPr>
              <a:t>Szegedy</a:t>
            </a:r>
            <a:r>
              <a:rPr lang="pt-BR" sz="1600" noProof="0" dirty="0">
                <a:effectLst/>
              </a:rPr>
              <a:t> et al. (2016)</a:t>
            </a:r>
          </a:p>
          <a:p>
            <a:pPr marL="285750" indent="-285750">
              <a:buFont typeface="Arial" panose="020B0604020202020204" pitchFamily="34" charset="0"/>
              <a:buChar char="•"/>
            </a:pPr>
            <a:r>
              <a:rPr lang="pt-BR" sz="1600" noProof="0" dirty="0"/>
              <a:t>DenseNet-121 [9]: Proposta por Huang et al. (2017)</a:t>
            </a:r>
          </a:p>
          <a:p>
            <a:pPr marL="285750" indent="-285750">
              <a:buFont typeface="Arial" panose="020B0604020202020204" pitchFamily="34" charset="0"/>
              <a:buChar char="•"/>
            </a:pPr>
            <a:r>
              <a:rPr lang="pt-BR" sz="1600" noProof="0" dirty="0"/>
              <a:t>ResNet-50 [8]: Desenvolvida por He et al. (2016),</a:t>
            </a:r>
          </a:p>
          <a:p>
            <a:pPr marL="285750" indent="-285750">
              <a:buFont typeface="Arial" panose="020B0604020202020204" pitchFamily="34" charset="0"/>
              <a:buChar char="•"/>
            </a:pPr>
            <a:r>
              <a:rPr lang="pt-BR" sz="1600" noProof="0" dirty="0"/>
              <a:t>MobileNet-v2 [28]: Proposta por Sandler et al. (2018)</a:t>
            </a:r>
          </a:p>
          <a:p>
            <a:pPr marL="285750" indent="-285750">
              <a:buFont typeface="Arial" panose="020B0604020202020204" pitchFamily="34" charset="0"/>
              <a:buChar char="•"/>
            </a:pPr>
            <a:r>
              <a:rPr lang="pt-BR" sz="1600" noProof="0" dirty="0"/>
              <a:t>EfficientNet-b0 [38]: Desenvolvida por Tan y Le (2019)</a:t>
            </a:r>
          </a:p>
        </p:txBody>
      </p:sp>
      <p:sp>
        <p:nvSpPr>
          <p:cNvPr id="3" name="Espaço Reservado para Conteúdo 2">
            <a:extLst>
              <a:ext uri="{FF2B5EF4-FFF2-40B4-BE49-F238E27FC236}">
                <a16:creationId xmlns:a16="http://schemas.microsoft.com/office/drawing/2014/main" id="{D513B31D-C71A-EB4C-F134-A80C955955D6}"/>
              </a:ext>
            </a:extLst>
          </p:cNvPr>
          <p:cNvSpPr txBox="1">
            <a:spLocks/>
          </p:cNvSpPr>
          <p:nvPr/>
        </p:nvSpPr>
        <p:spPr>
          <a:xfrm>
            <a:off x="222739" y="955512"/>
            <a:ext cx="11746522" cy="17718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A </a:t>
            </a:r>
            <a:r>
              <a:rPr lang="pt-BR" b="1" dirty="0">
                <a:solidFill>
                  <a:srgbClr val="FF0000"/>
                </a:solidFill>
              </a:rPr>
              <a:t>Tabela 1 </a:t>
            </a:r>
            <a:r>
              <a:rPr lang="pt-BR" dirty="0"/>
              <a:t>apresenta as </a:t>
            </a:r>
            <a:r>
              <a:rPr lang="pt-BR" b="1" dirty="0">
                <a:solidFill>
                  <a:srgbClr val="7030A0"/>
                </a:solidFill>
              </a:rPr>
              <a:t>métricas de avaliação </a:t>
            </a:r>
            <a:r>
              <a:rPr lang="pt-BR" dirty="0"/>
              <a:t>de desempenho e qualidade para </a:t>
            </a:r>
            <a:r>
              <a:rPr lang="pt-BR" b="1" dirty="0">
                <a:solidFill>
                  <a:schemeClr val="accent6"/>
                </a:solidFill>
              </a:rPr>
              <a:t>quatro modelos </a:t>
            </a:r>
            <a:r>
              <a:rPr lang="pt-BR" dirty="0"/>
              <a:t>de redes neurais amplamente utilizados em </a:t>
            </a:r>
            <a:r>
              <a:rPr lang="pt-BR" b="1" dirty="0">
                <a:solidFill>
                  <a:schemeClr val="accent4"/>
                </a:solidFill>
              </a:rPr>
              <a:t>visão computacional</a:t>
            </a:r>
            <a:r>
              <a:rPr lang="pt-BR" dirty="0"/>
              <a:t>.</a:t>
            </a:r>
            <a:endParaRPr lang="pt-BR" noProof="0" dirty="0"/>
          </a:p>
          <a:p>
            <a:endParaRPr lang="pt-BR" noProof="0" dirty="0"/>
          </a:p>
          <a:p>
            <a:pPr marL="0" indent="0">
              <a:buFont typeface="Arial" panose="020B0604020202020204" pitchFamily="34" charset="0"/>
              <a:buNone/>
            </a:pPr>
            <a:endParaRPr lang="pt-BR" noProof="0" dirty="0"/>
          </a:p>
          <a:p>
            <a:pPr marL="0" indent="0">
              <a:buFont typeface="Arial" panose="020B0604020202020204" pitchFamily="34" charset="0"/>
              <a:buNone/>
            </a:pPr>
            <a:endParaRPr lang="pt-BR" noProof="0" dirty="0"/>
          </a:p>
          <a:p>
            <a:pPr marL="0" indent="0">
              <a:buFont typeface="Arial" panose="020B0604020202020204" pitchFamily="34" charset="0"/>
              <a:buNone/>
            </a:pPr>
            <a:endParaRPr lang="pt-BR" noProof="0" dirty="0"/>
          </a:p>
        </p:txBody>
      </p:sp>
    </p:spTree>
    <p:extLst>
      <p:ext uri="{BB962C8B-B14F-4D97-AF65-F5344CB8AC3E}">
        <p14:creationId xmlns:p14="http://schemas.microsoft.com/office/powerpoint/2010/main" val="2167218630"/>
      </p:ext>
    </p:extLst>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21DFB5-0065-9137-088A-3E5A3AFC2EA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70E99C9-7F2B-1F8D-BF66-B71402826557}"/>
              </a:ext>
            </a:extLst>
          </p:cNvPr>
          <p:cNvSpPr>
            <a:spLocks noGrp="1"/>
          </p:cNvSpPr>
          <p:nvPr>
            <p:ph type="title"/>
          </p:nvPr>
        </p:nvSpPr>
        <p:spPr>
          <a:xfrm>
            <a:off x="0" y="0"/>
            <a:ext cx="10440000" cy="792000"/>
          </a:xfrm>
        </p:spPr>
        <p:txBody>
          <a:bodyPr/>
          <a:lstStyle/>
          <a:p>
            <a:r>
              <a:rPr lang="pt-BR" dirty="0"/>
              <a:t>RESULTADOS</a:t>
            </a:r>
            <a:endParaRPr lang="pt-BR" noProof="0" dirty="0"/>
          </a:p>
        </p:txBody>
      </p:sp>
      <p:sp>
        <p:nvSpPr>
          <p:cNvPr id="4" name="Espaço Reservado para Conteúdo 2">
            <a:extLst>
              <a:ext uri="{FF2B5EF4-FFF2-40B4-BE49-F238E27FC236}">
                <a16:creationId xmlns:a16="http://schemas.microsoft.com/office/drawing/2014/main" id="{19F68C05-8AC4-46A5-5A47-2F6A43BC84B8}"/>
              </a:ext>
            </a:extLst>
          </p:cNvPr>
          <p:cNvSpPr txBox="1">
            <a:spLocks/>
          </p:cNvSpPr>
          <p:nvPr/>
        </p:nvSpPr>
        <p:spPr>
          <a:xfrm>
            <a:off x="480646" y="1556991"/>
            <a:ext cx="10873153" cy="4820363"/>
          </a:xfrm>
          <a:prstGeom prst="rect">
            <a:avLst/>
          </a:prstGeom>
        </p:spPr>
        <p:txBody>
          <a:bodyPr vert="horz" lIns="91440" tIns="45720" rIns="91440" bIns="45720" rtlCol="0">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gn="just">
              <a:spcAft>
                <a:spcPts val="600"/>
              </a:spcAft>
            </a:pPr>
            <a:r>
              <a:rPr lang="pt-BR" noProof="0" dirty="0"/>
              <a:t>Inception-v2: Conhecida por usar blocos </a:t>
            </a:r>
            <a:r>
              <a:rPr lang="pt-BR" noProof="0" dirty="0" err="1"/>
              <a:t>inception</a:t>
            </a:r>
            <a:r>
              <a:rPr lang="pt-BR" noProof="0" dirty="0"/>
              <a:t>, que </a:t>
            </a:r>
            <a:r>
              <a:rPr lang="pt-BR" b="1" noProof="0" dirty="0">
                <a:solidFill>
                  <a:schemeClr val="accent6"/>
                </a:solidFill>
              </a:rPr>
              <a:t>capturam características em múltiplas escalas</a:t>
            </a:r>
            <a:r>
              <a:rPr lang="pt-BR" noProof="0" dirty="0"/>
              <a:t>. Foi testada para classificação e IQA.</a:t>
            </a:r>
          </a:p>
          <a:p>
            <a:pPr algn="just">
              <a:spcAft>
                <a:spcPts val="600"/>
              </a:spcAft>
            </a:pPr>
            <a:r>
              <a:rPr lang="pt-BR" noProof="0" dirty="0"/>
              <a:t>DenseNet-121: Utiliza conexões densas para promover a </a:t>
            </a:r>
            <a:r>
              <a:rPr lang="pt-BR" b="1" noProof="0" dirty="0">
                <a:solidFill>
                  <a:srgbClr val="7030A0"/>
                </a:solidFill>
              </a:rPr>
              <a:t>reutilização de características e melhorar a eficiência</a:t>
            </a:r>
            <a:r>
              <a:rPr lang="pt-BR" noProof="0" dirty="0"/>
              <a:t>. Foi testada em ambas as tarefas.</a:t>
            </a:r>
          </a:p>
          <a:p>
            <a:pPr algn="just">
              <a:spcAft>
                <a:spcPts val="600"/>
              </a:spcAft>
            </a:pPr>
            <a:r>
              <a:rPr lang="pt-BR" noProof="0" dirty="0"/>
              <a:t>ResNet-50: Uma rede residual que usa "</a:t>
            </a:r>
            <a:r>
              <a:rPr lang="pt-BR" b="1" noProof="0" dirty="0">
                <a:solidFill>
                  <a:schemeClr val="accent2"/>
                </a:solidFill>
              </a:rPr>
              <a:t>conexões de salto</a:t>
            </a:r>
            <a:r>
              <a:rPr lang="pt-BR" noProof="0" dirty="0"/>
              <a:t>" para facilitar o </a:t>
            </a:r>
            <a:r>
              <a:rPr lang="pt-BR" b="1" noProof="0" dirty="0">
                <a:solidFill>
                  <a:schemeClr val="accent6"/>
                </a:solidFill>
              </a:rPr>
              <a:t>treinamento de redes muito profundas</a:t>
            </a:r>
            <a:r>
              <a:rPr lang="pt-BR" noProof="0" dirty="0"/>
              <a:t>. Foi testada para classificação.</a:t>
            </a:r>
          </a:p>
          <a:p>
            <a:pPr algn="just">
              <a:spcAft>
                <a:spcPts val="600"/>
              </a:spcAft>
            </a:pPr>
            <a:r>
              <a:rPr lang="pt-BR" noProof="0" dirty="0"/>
              <a:t>MobileNet-v2: Uma arquitetura leve, </a:t>
            </a:r>
            <a:r>
              <a:rPr lang="pt-BR" b="1" noProof="0" dirty="0">
                <a:solidFill>
                  <a:srgbClr val="FF0000"/>
                </a:solidFill>
              </a:rPr>
              <a:t>otimizada para dispositivos móveis</a:t>
            </a:r>
            <a:r>
              <a:rPr lang="pt-BR" noProof="0" dirty="0"/>
              <a:t>, que emprega convoluções separáveis. Foi testada para classificação.</a:t>
            </a:r>
          </a:p>
          <a:p>
            <a:pPr algn="just">
              <a:spcAft>
                <a:spcPts val="600"/>
              </a:spcAft>
            </a:pPr>
            <a:r>
              <a:rPr lang="pt-BR" noProof="0" dirty="0"/>
              <a:t>EfficientNet-b0: Uma rede que equilibra </a:t>
            </a:r>
            <a:r>
              <a:rPr lang="pt-BR" b="1" noProof="0" dirty="0">
                <a:solidFill>
                  <a:srgbClr val="FF99FF"/>
                </a:solidFill>
              </a:rPr>
              <a:t>profundidade, largura e resolução </a:t>
            </a:r>
            <a:r>
              <a:rPr lang="pt-BR" noProof="0" dirty="0"/>
              <a:t>de forma eficiente. Foi testada apenas para IQA.</a:t>
            </a:r>
          </a:p>
          <a:p>
            <a:pPr marL="0" indent="0" algn="just">
              <a:spcAft>
                <a:spcPts val="600"/>
              </a:spcAft>
              <a:buFont typeface="Arial" panose="020B0604020202020204" pitchFamily="34" charset="0"/>
              <a:buNone/>
            </a:pPr>
            <a:endParaRPr lang="pt-BR" noProof="0" dirty="0"/>
          </a:p>
          <a:p>
            <a:pPr marL="0" indent="0" algn="just">
              <a:spcAft>
                <a:spcPts val="600"/>
              </a:spcAft>
              <a:buFont typeface="Arial" panose="020B0604020202020204" pitchFamily="34" charset="0"/>
              <a:buNone/>
            </a:pPr>
            <a:endParaRPr lang="pt-BR" noProof="0" dirty="0"/>
          </a:p>
          <a:p>
            <a:pPr marL="0" indent="0" algn="just">
              <a:spcAft>
                <a:spcPts val="600"/>
              </a:spcAft>
              <a:buFont typeface="Arial" panose="020B0604020202020204" pitchFamily="34" charset="0"/>
              <a:buNone/>
            </a:pPr>
            <a:endParaRPr lang="pt-BR" noProof="0" dirty="0"/>
          </a:p>
        </p:txBody>
      </p:sp>
    </p:spTree>
    <p:extLst>
      <p:ext uri="{BB962C8B-B14F-4D97-AF65-F5344CB8AC3E}">
        <p14:creationId xmlns:p14="http://schemas.microsoft.com/office/powerpoint/2010/main" val="11022711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91960A-E742-66EE-604B-86C579DB09C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4942698B-EFED-4F34-A3A3-0B6B1CDACE72}"/>
              </a:ext>
            </a:extLst>
          </p:cNvPr>
          <p:cNvSpPr>
            <a:spLocks noGrp="1"/>
          </p:cNvSpPr>
          <p:nvPr>
            <p:ph type="title"/>
          </p:nvPr>
        </p:nvSpPr>
        <p:spPr>
          <a:xfrm>
            <a:off x="0" y="21072"/>
            <a:ext cx="10440000" cy="792000"/>
          </a:xfrm>
        </p:spPr>
        <p:txBody>
          <a:bodyPr/>
          <a:lstStyle/>
          <a:p>
            <a:r>
              <a:rPr lang="pt-BR" dirty="0"/>
              <a:t>RESULTADOS</a:t>
            </a:r>
            <a:endParaRPr lang="pt-BR" noProof="0" dirty="0"/>
          </a:p>
        </p:txBody>
      </p:sp>
      <p:pic>
        <p:nvPicPr>
          <p:cNvPr id="9" name="Imagen 8">
            <a:extLst>
              <a:ext uri="{FF2B5EF4-FFF2-40B4-BE49-F238E27FC236}">
                <a16:creationId xmlns:a16="http://schemas.microsoft.com/office/drawing/2014/main" id="{94D50631-E75B-9825-68F9-F9B100F08B65}"/>
              </a:ext>
            </a:extLst>
          </p:cNvPr>
          <p:cNvPicPr>
            <a:picLocks noChangeAspect="1"/>
          </p:cNvPicPr>
          <p:nvPr/>
        </p:nvPicPr>
        <p:blipFill>
          <a:blip r:embed="rId3"/>
          <a:srcRect b="21582"/>
          <a:stretch>
            <a:fillRect/>
          </a:stretch>
        </p:blipFill>
        <p:spPr>
          <a:xfrm>
            <a:off x="222739" y="2161496"/>
            <a:ext cx="8352681" cy="4519222"/>
          </a:xfrm>
          <a:prstGeom prst="rect">
            <a:avLst/>
          </a:prstGeom>
        </p:spPr>
      </p:pic>
      <p:sp>
        <p:nvSpPr>
          <p:cNvPr id="11" name="CuadroTexto 10">
            <a:extLst>
              <a:ext uri="{FF2B5EF4-FFF2-40B4-BE49-F238E27FC236}">
                <a16:creationId xmlns:a16="http://schemas.microsoft.com/office/drawing/2014/main" id="{EAA13B30-A498-4716-84C3-333D24C532BD}"/>
              </a:ext>
            </a:extLst>
          </p:cNvPr>
          <p:cNvSpPr txBox="1"/>
          <p:nvPr/>
        </p:nvSpPr>
        <p:spPr>
          <a:xfrm>
            <a:off x="9019996" y="4087876"/>
            <a:ext cx="3172004" cy="3046988"/>
          </a:xfrm>
          <a:prstGeom prst="rect">
            <a:avLst/>
          </a:prstGeom>
          <a:noFill/>
        </p:spPr>
        <p:txBody>
          <a:bodyPr wrap="square">
            <a:spAutoFit/>
          </a:bodyPr>
          <a:lstStyle/>
          <a:p>
            <a:pPr marL="285750" indent="-285750">
              <a:buFont typeface="Arial" panose="020B0604020202020204" pitchFamily="34" charset="0"/>
              <a:buChar char="•"/>
            </a:pPr>
            <a:r>
              <a:rPr lang="pt-BR" sz="1600" noProof="0" dirty="0">
                <a:effectLst/>
              </a:rPr>
              <a:t>Inception-v2 [34]: desenvolvida por </a:t>
            </a:r>
            <a:r>
              <a:rPr lang="pt-BR" sz="1600" noProof="0" dirty="0" err="1">
                <a:effectLst/>
              </a:rPr>
              <a:t>Szegedy</a:t>
            </a:r>
            <a:r>
              <a:rPr lang="pt-BR" sz="1600" noProof="0" dirty="0">
                <a:effectLst/>
              </a:rPr>
              <a:t> et al. (2016)</a:t>
            </a:r>
          </a:p>
          <a:p>
            <a:pPr marL="285750" indent="-285750">
              <a:buFont typeface="Arial" panose="020B0604020202020204" pitchFamily="34" charset="0"/>
              <a:buChar char="•"/>
            </a:pPr>
            <a:r>
              <a:rPr lang="pt-BR" sz="1600" noProof="0" dirty="0"/>
              <a:t>DenseNet-121 [9]: Proposta por Huang et al. (2017)</a:t>
            </a:r>
          </a:p>
          <a:p>
            <a:pPr marL="285750" indent="-285750">
              <a:buFont typeface="Arial" panose="020B0604020202020204" pitchFamily="34" charset="0"/>
              <a:buChar char="•"/>
            </a:pPr>
            <a:r>
              <a:rPr lang="pt-BR" sz="1600" noProof="0" dirty="0"/>
              <a:t>ResNet-50 [8]: Desenvolvida por He et al. (2016),</a:t>
            </a:r>
          </a:p>
          <a:p>
            <a:pPr marL="285750" indent="-285750">
              <a:buFont typeface="Arial" panose="020B0604020202020204" pitchFamily="34" charset="0"/>
              <a:buChar char="•"/>
            </a:pPr>
            <a:r>
              <a:rPr lang="pt-BR" sz="1600" noProof="0" dirty="0"/>
              <a:t>MobileNet-v2 [28]: Proposta por Sandler et al. (2018)</a:t>
            </a:r>
          </a:p>
          <a:p>
            <a:pPr marL="285750" indent="-285750">
              <a:buFont typeface="Arial" panose="020B0604020202020204" pitchFamily="34" charset="0"/>
              <a:buChar char="•"/>
            </a:pPr>
            <a:r>
              <a:rPr lang="pt-BR" sz="1600" noProof="0" dirty="0"/>
              <a:t>EfficientNet-b0 [38]: Desenvolvida por Tan y Le (2019)</a:t>
            </a:r>
          </a:p>
          <a:p>
            <a:pPr marL="285750" indent="-285750">
              <a:buFont typeface="Arial" panose="020B0604020202020204" pitchFamily="34" charset="0"/>
              <a:buChar char="•"/>
            </a:pPr>
            <a:endParaRPr lang="pt-BR" sz="1600" noProof="0" dirty="0">
              <a:effectLst/>
            </a:endParaRPr>
          </a:p>
        </p:txBody>
      </p:sp>
      <p:sp>
        <p:nvSpPr>
          <p:cNvPr id="3" name="Espaço Reservado para Conteúdo 2">
            <a:extLst>
              <a:ext uri="{FF2B5EF4-FFF2-40B4-BE49-F238E27FC236}">
                <a16:creationId xmlns:a16="http://schemas.microsoft.com/office/drawing/2014/main" id="{E1D9FAFD-5D44-7535-0321-E578ABFF4059}"/>
              </a:ext>
            </a:extLst>
          </p:cNvPr>
          <p:cNvSpPr txBox="1">
            <a:spLocks/>
          </p:cNvSpPr>
          <p:nvPr/>
        </p:nvSpPr>
        <p:spPr>
          <a:xfrm>
            <a:off x="222739" y="1011496"/>
            <a:ext cx="11746522" cy="1771895"/>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pt-BR" dirty="0"/>
              <a:t>A </a:t>
            </a:r>
            <a:r>
              <a:rPr lang="pt-BR" b="1" dirty="0">
                <a:solidFill>
                  <a:srgbClr val="FF0000"/>
                </a:solidFill>
              </a:rPr>
              <a:t>Tabela 1 </a:t>
            </a:r>
            <a:r>
              <a:rPr lang="pt-BR" dirty="0"/>
              <a:t>apresenta as </a:t>
            </a:r>
            <a:r>
              <a:rPr lang="pt-BR" b="1" dirty="0">
                <a:solidFill>
                  <a:srgbClr val="7030A0"/>
                </a:solidFill>
              </a:rPr>
              <a:t>métricas de avaliação </a:t>
            </a:r>
            <a:r>
              <a:rPr lang="pt-BR" dirty="0"/>
              <a:t>de desempenho e qualidade para </a:t>
            </a:r>
            <a:r>
              <a:rPr lang="pt-BR" b="1" dirty="0">
                <a:solidFill>
                  <a:schemeClr val="accent6"/>
                </a:solidFill>
              </a:rPr>
              <a:t>quatro modelos </a:t>
            </a:r>
            <a:r>
              <a:rPr lang="pt-BR" dirty="0"/>
              <a:t>de redes neurais amplamente utilizados em </a:t>
            </a:r>
            <a:r>
              <a:rPr lang="pt-BR" b="1" dirty="0">
                <a:solidFill>
                  <a:schemeClr val="accent4"/>
                </a:solidFill>
              </a:rPr>
              <a:t>visão computacional</a:t>
            </a:r>
            <a:r>
              <a:rPr lang="pt-BR" dirty="0"/>
              <a:t>.</a:t>
            </a:r>
            <a:endParaRPr lang="pt-BR" noProof="0" dirty="0"/>
          </a:p>
          <a:p>
            <a:endParaRPr lang="pt-BR" noProof="0" dirty="0"/>
          </a:p>
          <a:p>
            <a:pPr marL="0" indent="0">
              <a:buFont typeface="Arial" panose="020B0604020202020204" pitchFamily="34" charset="0"/>
              <a:buNone/>
            </a:pPr>
            <a:endParaRPr lang="pt-BR" noProof="0" dirty="0"/>
          </a:p>
          <a:p>
            <a:pPr marL="0" indent="0">
              <a:buFont typeface="Arial" panose="020B0604020202020204" pitchFamily="34" charset="0"/>
              <a:buNone/>
            </a:pPr>
            <a:endParaRPr lang="pt-BR" noProof="0" dirty="0"/>
          </a:p>
          <a:p>
            <a:pPr marL="0" indent="0">
              <a:buFont typeface="Arial" panose="020B0604020202020204" pitchFamily="34" charset="0"/>
              <a:buNone/>
            </a:pPr>
            <a:endParaRPr lang="pt-BR" noProof="0" dirty="0"/>
          </a:p>
        </p:txBody>
      </p:sp>
    </p:spTree>
    <p:extLst>
      <p:ext uri="{BB962C8B-B14F-4D97-AF65-F5344CB8AC3E}">
        <p14:creationId xmlns:p14="http://schemas.microsoft.com/office/powerpoint/2010/main" val="268932279"/>
      </p:ext>
    </p:extLst>
  </p:cSld>
  <p:clrMapOvr>
    <a:masterClrMapping/>
  </p:clrMapOvr>
  <p:transition spd="slow">
    <p:push dir="u"/>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70EF9E-AA71-682C-C50C-D52C84143B8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0DC4EDB-BEFA-CDF6-15D6-DC736B771754}"/>
              </a:ext>
            </a:extLst>
          </p:cNvPr>
          <p:cNvSpPr>
            <a:spLocks noGrp="1"/>
          </p:cNvSpPr>
          <p:nvPr>
            <p:ph type="title"/>
          </p:nvPr>
        </p:nvSpPr>
        <p:spPr>
          <a:xfrm>
            <a:off x="0" y="0"/>
            <a:ext cx="10440000" cy="792000"/>
          </a:xfrm>
        </p:spPr>
        <p:txBody>
          <a:bodyPr/>
          <a:lstStyle/>
          <a:p>
            <a:r>
              <a:rPr lang="pt-BR" noProof="0" dirty="0"/>
              <a:t>Introdução</a:t>
            </a:r>
          </a:p>
        </p:txBody>
      </p:sp>
      <p:sp>
        <p:nvSpPr>
          <p:cNvPr id="3" name="Espaço Reservado para Conteúdo 2">
            <a:extLst>
              <a:ext uri="{FF2B5EF4-FFF2-40B4-BE49-F238E27FC236}">
                <a16:creationId xmlns:a16="http://schemas.microsoft.com/office/drawing/2014/main" id="{99892880-9460-3AA0-790A-ABBDD17E479F}"/>
              </a:ext>
            </a:extLst>
          </p:cNvPr>
          <p:cNvSpPr>
            <a:spLocks noGrp="1"/>
          </p:cNvSpPr>
          <p:nvPr>
            <p:ph idx="1"/>
          </p:nvPr>
        </p:nvSpPr>
        <p:spPr>
          <a:xfrm>
            <a:off x="293078" y="1391871"/>
            <a:ext cx="11746522" cy="2980837"/>
          </a:xfrm>
        </p:spPr>
        <p:txBody>
          <a:bodyPr/>
          <a:lstStyle/>
          <a:p>
            <a:r>
              <a:rPr lang="pt-BR" noProof="0" dirty="0"/>
              <a:t>Você precisa torná-la menor. Esse processo é chamado de </a:t>
            </a:r>
            <a:r>
              <a:rPr lang="pt-BR" b="1" noProof="0" dirty="0">
                <a:solidFill>
                  <a:schemeClr val="accent6"/>
                </a:solidFill>
              </a:rPr>
              <a:t>redimensionamento</a:t>
            </a:r>
            <a:r>
              <a:rPr lang="pt-BR" noProof="0" dirty="0"/>
              <a:t>.</a:t>
            </a:r>
          </a:p>
          <a:p>
            <a:r>
              <a:rPr lang="pt-BR" noProof="0" dirty="0"/>
              <a:t>Tradicionalmente, os programas de computador utilizam </a:t>
            </a:r>
            <a:r>
              <a:rPr lang="pt-BR" b="1" noProof="0" dirty="0">
                <a:solidFill>
                  <a:schemeClr val="accent2"/>
                </a:solidFill>
              </a:rPr>
              <a:t>métodos padronizados</a:t>
            </a:r>
            <a:r>
              <a:rPr lang="pt-BR" noProof="0" dirty="0"/>
              <a:t> para isso, baseados em fórmulas matemáticas pré-definidas.</a:t>
            </a:r>
          </a:p>
          <a:p>
            <a:endParaRPr lang="pt-BR" noProof="0" dirty="0"/>
          </a:p>
        </p:txBody>
      </p:sp>
      <p:pic>
        <p:nvPicPr>
          <p:cNvPr id="8" name="Imagen 7">
            <a:extLst>
              <a:ext uri="{FF2B5EF4-FFF2-40B4-BE49-F238E27FC236}">
                <a16:creationId xmlns:a16="http://schemas.microsoft.com/office/drawing/2014/main" id="{8A23AA4E-1A10-1D02-1E00-BE1A843C1A41}"/>
              </a:ext>
            </a:extLst>
          </p:cNvPr>
          <p:cNvPicPr>
            <a:picLocks noChangeAspect="1"/>
          </p:cNvPicPr>
          <p:nvPr/>
        </p:nvPicPr>
        <p:blipFill>
          <a:blip r:embed="rId2">
            <a:extLst>
              <a:ext uri="{28A0092B-C50C-407E-A947-70E740481C1C}">
                <a14:useLocalDpi xmlns:a14="http://schemas.microsoft.com/office/drawing/2010/main" val="0"/>
              </a:ext>
            </a:extLst>
          </a:blip>
          <a:srcRect t="9332"/>
          <a:stretch>
            <a:fillRect/>
          </a:stretch>
        </p:blipFill>
        <p:spPr>
          <a:xfrm>
            <a:off x="2413489" y="4108844"/>
            <a:ext cx="7505700" cy="2418134"/>
          </a:xfrm>
          <a:prstGeom prst="rect">
            <a:avLst/>
          </a:prstGeom>
        </p:spPr>
      </p:pic>
    </p:spTree>
    <p:extLst>
      <p:ext uri="{BB962C8B-B14F-4D97-AF65-F5344CB8AC3E}">
        <p14:creationId xmlns:p14="http://schemas.microsoft.com/office/powerpoint/2010/main" val="1252519780"/>
      </p:ext>
    </p:extLst>
  </p:cSld>
  <p:clrMapOvr>
    <a:masterClrMapping/>
  </p:clrMapOvr>
  <mc:AlternateContent xmlns:mc="http://schemas.openxmlformats.org/markup-compatibility/2006" xmlns:p14="http://schemas.microsoft.com/office/powerpoint/2010/main">
    <mc:Choice Requires="p14">
      <p:transition spd="slow">
        <p14:reveal/>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C2719F-3FB1-F2E3-EAEF-A1675FC9B90E}"/>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CA40CF6F-B555-3736-682B-F13C7FB481EC}"/>
              </a:ext>
            </a:extLst>
          </p:cNvPr>
          <p:cNvSpPr>
            <a:spLocks noGrp="1"/>
          </p:cNvSpPr>
          <p:nvPr>
            <p:ph type="title"/>
          </p:nvPr>
        </p:nvSpPr>
        <p:spPr>
          <a:xfrm>
            <a:off x="0" y="0"/>
            <a:ext cx="10440000" cy="792000"/>
          </a:xfrm>
        </p:spPr>
        <p:txBody>
          <a:bodyPr/>
          <a:lstStyle/>
          <a:p>
            <a:r>
              <a:rPr lang="pt-BR" dirty="0"/>
              <a:t>RESULTADOS</a:t>
            </a:r>
            <a:endParaRPr lang="pt-BR" noProof="0" dirty="0"/>
          </a:p>
        </p:txBody>
      </p:sp>
      <p:pic>
        <p:nvPicPr>
          <p:cNvPr id="5" name="Imagen 4">
            <a:extLst>
              <a:ext uri="{FF2B5EF4-FFF2-40B4-BE49-F238E27FC236}">
                <a16:creationId xmlns:a16="http://schemas.microsoft.com/office/drawing/2014/main" id="{F37629C1-B671-A8F7-F990-FDC33F0A880F}"/>
              </a:ext>
            </a:extLst>
          </p:cNvPr>
          <p:cNvPicPr>
            <a:picLocks noChangeAspect="1"/>
          </p:cNvPicPr>
          <p:nvPr/>
        </p:nvPicPr>
        <p:blipFill>
          <a:blip r:embed="rId3"/>
          <a:srcRect t="4676" b="9668"/>
          <a:stretch>
            <a:fillRect/>
          </a:stretch>
        </p:blipFill>
        <p:spPr>
          <a:xfrm>
            <a:off x="0" y="1283677"/>
            <a:ext cx="12192000" cy="4290646"/>
          </a:xfrm>
          <a:prstGeom prst="rect">
            <a:avLst/>
          </a:prstGeom>
        </p:spPr>
      </p:pic>
    </p:spTree>
    <p:extLst>
      <p:ext uri="{BB962C8B-B14F-4D97-AF65-F5344CB8AC3E}">
        <p14:creationId xmlns:p14="http://schemas.microsoft.com/office/powerpoint/2010/main" val="7342442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C795064-8646-1157-0C1F-C73CA73D9BBD}"/>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6C0FBB4-0466-91D1-7ACD-DD2CFB725AD9}"/>
              </a:ext>
            </a:extLst>
          </p:cNvPr>
          <p:cNvSpPr>
            <a:spLocks noGrp="1"/>
          </p:cNvSpPr>
          <p:nvPr>
            <p:ph type="title"/>
          </p:nvPr>
        </p:nvSpPr>
        <p:spPr>
          <a:xfrm>
            <a:off x="0" y="0"/>
            <a:ext cx="10440000" cy="792000"/>
          </a:xfrm>
        </p:spPr>
        <p:txBody>
          <a:bodyPr/>
          <a:lstStyle/>
          <a:p>
            <a:r>
              <a:rPr lang="pt-BR" dirty="0"/>
              <a:t>RESULTADOS</a:t>
            </a:r>
            <a:endParaRPr lang="pt-BR" noProof="0" dirty="0"/>
          </a:p>
        </p:txBody>
      </p:sp>
      <p:pic>
        <p:nvPicPr>
          <p:cNvPr id="4" name="Imagen 3">
            <a:extLst>
              <a:ext uri="{FF2B5EF4-FFF2-40B4-BE49-F238E27FC236}">
                <a16:creationId xmlns:a16="http://schemas.microsoft.com/office/drawing/2014/main" id="{B8C4AE2A-C5B3-BF18-2A2C-5AE6DAB37A5E}"/>
              </a:ext>
            </a:extLst>
          </p:cNvPr>
          <p:cNvPicPr>
            <a:picLocks noChangeAspect="1"/>
          </p:cNvPicPr>
          <p:nvPr/>
        </p:nvPicPr>
        <p:blipFill>
          <a:blip r:embed="rId3"/>
          <a:srcRect r="54615" b="17544"/>
          <a:stretch>
            <a:fillRect/>
          </a:stretch>
        </p:blipFill>
        <p:spPr>
          <a:xfrm>
            <a:off x="2526323" y="920953"/>
            <a:ext cx="7139354" cy="2747589"/>
          </a:xfrm>
          <a:prstGeom prst="rect">
            <a:avLst/>
          </a:prstGeom>
        </p:spPr>
      </p:pic>
      <p:pic>
        <p:nvPicPr>
          <p:cNvPr id="6" name="Imagen 5">
            <a:extLst>
              <a:ext uri="{FF2B5EF4-FFF2-40B4-BE49-F238E27FC236}">
                <a16:creationId xmlns:a16="http://schemas.microsoft.com/office/drawing/2014/main" id="{5B2E6498-FB7C-1AD9-33CD-415C8E15F584}"/>
              </a:ext>
            </a:extLst>
          </p:cNvPr>
          <p:cNvPicPr>
            <a:picLocks noChangeAspect="1"/>
          </p:cNvPicPr>
          <p:nvPr/>
        </p:nvPicPr>
        <p:blipFill>
          <a:blip r:embed="rId3"/>
          <a:srcRect l="45192" r="2692" b="17544"/>
          <a:stretch>
            <a:fillRect/>
          </a:stretch>
        </p:blipFill>
        <p:spPr>
          <a:xfrm>
            <a:off x="2526323" y="3908962"/>
            <a:ext cx="8247185" cy="2764021"/>
          </a:xfrm>
          <a:prstGeom prst="rect">
            <a:avLst/>
          </a:prstGeom>
        </p:spPr>
      </p:pic>
    </p:spTree>
    <p:extLst>
      <p:ext uri="{BB962C8B-B14F-4D97-AF65-F5344CB8AC3E}">
        <p14:creationId xmlns:p14="http://schemas.microsoft.com/office/powerpoint/2010/main" val="26429403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20374B5-1465-E7D4-550D-2A2054EEB7B1}"/>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7BA9BDF8-F410-D68A-6C3E-8B45C4E08EE3}"/>
              </a:ext>
            </a:extLst>
          </p:cNvPr>
          <p:cNvSpPr>
            <a:spLocks noGrp="1"/>
          </p:cNvSpPr>
          <p:nvPr>
            <p:ph type="title"/>
          </p:nvPr>
        </p:nvSpPr>
        <p:spPr>
          <a:xfrm>
            <a:off x="0" y="0"/>
            <a:ext cx="10440000" cy="792000"/>
          </a:xfrm>
        </p:spPr>
        <p:txBody>
          <a:bodyPr/>
          <a:lstStyle/>
          <a:p>
            <a:r>
              <a:rPr lang="pt-BR" dirty="0"/>
              <a:t>RESULTADOS</a:t>
            </a:r>
            <a:endParaRPr lang="pt-BR" noProof="0" dirty="0"/>
          </a:p>
        </p:txBody>
      </p:sp>
      <p:pic>
        <p:nvPicPr>
          <p:cNvPr id="8" name="Imagen 7">
            <a:extLst>
              <a:ext uri="{FF2B5EF4-FFF2-40B4-BE49-F238E27FC236}">
                <a16:creationId xmlns:a16="http://schemas.microsoft.com/office/drawing/2014/main" id="{C269F3E1-B20F-063C-12A6-DF3288275BB7}"/>
              </a:ext>
            </a:extLst>
          </p:cNvPr>
          <p:cNvPicPr>
            <a:picLocks noChangeAspect="1"/>
          </p:cNvPicPr>
          <p:nvPr/>
        </p:nvPicPr>
        <p:blipFill>
          <a:blip r:embed="rId3"/>
          <a:stretch>
            <a:fillRect/>
          </a:stretch>
        </p:blipFill>
        <p:spPr>
          <a:xfrm>
            <a:off x="0" y="933165"/>
            <a:ext cx="12192000" cy="5104220"/>
          </a:xfrm>
          <a:prstGeom prst="rect">
            <a:avLst/>
          </a:prstGeom>
        </p:spPr>
      </p:pic>
    </p:spTree>
    <p:extLst>
      <p:ext uri="{BB962C8B-B14F-4D97-AF65-F5344CB8AC3E}">
        <p14:creationId xmlns:p14="http://schemas.microsoft.com/office/powerpoint/2010/main" val="1070361346"/>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D3F046-C07E-D400-F36F-34BB1A865D52}"/>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9F6180C9-22FB-B5E1-9CB1-9E2D1FC9A739}"/>
              </a:ext>
            </a:extLst>
          </p:cNvPr>
          <p:cNvSpPr>
            <a:spLocks noGrp="1"/>
          </p:cNvSpPr>
          <p:nvPr>
            <p:ph type="title"/>
          </p:nvPr>
        </p:nvSpPr>
        <p:spPr>
          <a:xfrm>
            <a:off x="0" y="18255"/>
            <a:ext cx="10440000" cy="792000"/>
          </a:xfrm>
        </p:spPr>
        <p:txBody>
          <a:bodyPr/>
          <a:lstStyle/>
          <a:p>
            <a:r>
              <a:rPr lang="pt-BR" dirty="0"/>
              <a:t>Vantagens e desvantagens</a:t>
            </a:r>
            <a:endParaRPr lang="pt-BR" noProof="0" dirty="0"/>
          </a:p>
        </p:txBody>
      </p:sp>
      <p:sp>
        <p:nvSpPr>
          <p:cNvPr id="4" name="Espaço Reservado para Conteúdo 2">
            <a:extLst>
              <a:ext uri="{FF2B5EF4-FFF2-40B4-BE49-F238E27FC236}">
                <a16:creationId xmlns:a16="http://schemas.microsoft.com/office/drawing/2014/main" id="{1C4C902F-0CFE-AF43-BE4D-3D77A2CA31A8}"/>
              </a:ext>
            </a:extLst>
          </p:cNvPr>
          <p:cNvSpPr>
            <a:spLocks noGrp="1"/>
          </p:cNvSpPr>
          <p:nvPr>
            <p:ph idx="1"/>
          </p:nvPr>
        </p:nvSpPr>
        <p:spPr>
          <a:xfrm>
            <a:off x="0" y="842563"/>
            <a:ext cx="11720804" cy="1718420"/>
          </a:xfrm>
        </p:spPr>
        <p:txBody>
          <a:bodyPr/>
          <a:lstStyle/>
          <a:p>
            <a:r>
              <a:rPr lang="pt-BR" dirty="0"/>
              <a:t>O redimensionamento aprendido reflete um avanço em relação aos métodos tradicionais, pois é projetado especificamente para </a:t>
            </a:r>
            <a:r>
              <a:rPr lang="pt-BR" b="1" dirty="0">
                <a:solidFill>
                  <a:srgbClr val="7030A0"/>
                </a:solidFill>
              </a:rPr>
              <a:t>melhorar o desempenho em tarefas de visão computacional</a:t>
            </a:r>
            <a:r>
              <a:rPr lang="pt-BR" dirty="0"/>
              <a:t>, em vez de focar na qualidade perceptual da imagem. </a:t>
            </a:r>
            <a:endParaRPr lang="pt-BR" noProof="0" dirty="0"/>
          </a:p>
        </p:txBody>
      </p:sp>
      <p:pic>
        <p:nvPicPr>
          <p:cNvPr id="9" name="Imagen 8">
            <a:extLst>
              <a:ext uri="{FF2B5EF4-FFF2-40B4-BE49-F238E27FC236}">
                <a16:creationId xmlns:a16="http://schemas.microsoft.com/office/drawing/2014/main" id="{C7EA2E04-DD6C-AE9D-4ACF-742983B4DEA7}"/>
              </a:ext>
            </a:extLst>
          </p:cNvPr>
          <p:cNvPicPr>
            <a:picLocks noChangeAspect="1"/>
          </p:cNvPicPr>
          <p:nvPr/>
        </p:nvPicPr>
        <p:blipFill>
          <a:blip r:embed="rId2"/>
          <a:srcRect b="55339"/>
          <a:stretch>
            <a:fillRect/>
          </a:stretch>
        </p:blipFill>
        <p:spPr>
          <a:xfrm>
            <a:off x="1362235" y="2687075"/>
            <a:ext cx="9282319" cy="3526156"/>
          </a:xfrm>
          <a:prstGeom prst="rect">
            <a:avLst/>
          </a:prstGeom>
        </p:spPr>
      </p:pic>
    </p:spTree>
    <p:extLst>
      <p:ext uri="{BB962C8B-B14F-4D97-AF65-F5344CB8AC3E}">
        <p14:creationId xmlns:p14="http://schemas.microsoft.com/office/powerpoint/2010/main" val="26578777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DA977DF-011A-FD7C-0998-2C38E089AE39}"/>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70FF551-2E2A-C46F-19BB-6B765B4D0A41}"/>
              </a:ext>
            </a:extLst>
          </p:cNvPr>
          <p:cNvSpPr>
            <a:spLocks noGrp="1"/>
          </p:cNvSpPr>
          <p:nvPr>
            <p:ph type="title"/>
          </p:nvPr>
        </p:nvSpPr>
        <p:spPr>
          <a:xfrm>
            <a:off x="0" y="18255"/>
            <a:ext cx="10440000" cy="792000"/>
          </a:xfrm>
        </p:spPr>
        <p:txBody>
          <a:bodyPr/>
          <a:lstStyle/>
          <a:p>
            <a:r>
              <a:rPr lang="pt-BR" dirty="0"/>
              <a:t>Vantagens e desvantagens</a:t>
            </a:r>
            <a:endParaRPr lang="pt-BR" noProof="0" dirty="0"/>
          </a:p>
        </p:txBody>
      </p:sp>
      <p:sp>
        <p:nvSpPr>
          <p:cNvPr id="4" name="Espaço Reservado para Conteúdo 2">
            <a:extLst>
              <a:ext uri="{FF2B5EF4-FFF2-40B4-BE49-F238E27FC236}">
                <a16:creationId xmlns:a16="http://schemas.microsoft.com/office/drawing/2014/main" id="{364BF788-A55A-A98E-D07F-4A01BE556275}"/>
              </a:ext>
            </a:extLst>
          </p:cNvPr>
          <p:cNvSpPr>
            <a:spLocks noGrp="1"/>
          </p:cNvSpPr>
          <p:nvPr>
            <p:ph idx="1"/>
          </p:nvPr>
        </p:nvSpPr>
        <p:spPr>
          <a:xfrm>
            <a:off x="0" y="842563"/>
            <a:ext cx="11720804" cy="1718420"/>
          </a:xfrm>
        </p:spPr>
        <p:txBody>
          <a:bodyPr/>
          <a:lstStyle/>
          <a:p>
            <a:r>
              <a:rPr lang="pt-BR" dirty="0"/>
              <a:t>O redimensionamento aprendido reflete um avanço em relação aos métodos tradicionais, pois é projetado especificamente para </a:t>
            </a:r>
            <a:r>
              <a:rPr lang="pt-BR" b="1" dirty="0">
                <a:solidFill>
                  <a:srgbClr val="7030A0"/>
                </a:solidFill>
              </a:rPr>
              <a:t>melhorar o desempenho em tarefas de visão computacional</a:t>
            </a:r>
            <a:r>
              <a:rPr lang="pt-BR" dirty="0"/>
              <a:t>, em vez de focar na qualidade perceptual da imagem. </a:t>
            </a:r>
            <a:endParaRPr lang="pt-BR" noProof="0" dirty="0"/>
          </a:p>
        </p:txBody>
      </p:sp>
      <p:pic>
        <p:nvPicPr>
          <p:cNvPr id="9" name="Imagen 8">
            <a:extLst>
              <a:ext uri="{FF2B5EF4-FFF2-40B4-BE49-F238E27FC236}">
                <a16:creationId xmlns:a16="http://schemas.microsoft.com/office/drawing/2014/main" id="{072BD779-30A6-774E-A495-3D5DECB69CE5}"/>
              </a:ext>
            </a:extLst>
          </p:cNvPr>
          <p:cNvPicPr>
            <a:picLocks noChangeAspect="1"/>
          </p:cNvPicPr>
          <p:nvPr/>
        </p:nvPicPr>
        <p:blipFill>
          <a:blip r:embed="rId2"/>
          <a:srcRect t="45893" b="1"/>
          <a:stretch>
            <a:fillRect/>
          </a:stretch>
        </p:blipFill>
        <p:spPr>
          <a:xfrm>
            <a:off x="1440610" y="3345763"/>
            <a:ext cx="8999390" cy="3493982"/>
          </a:xfrm>
          <a:prstGeom prst="rect">
            <a:avLst/>
          </a:prstGeom>
        </p:spPr>
      </p:pic>
      <p:pic>
        <p:nvPicPr>
          <p:cNvPr id="3" name="Imagen 2">
            <a:extLst>
              <a:ext uri="{FF2B5EF4-FFF2-40B4-BE49-F238E27FC236}">
                <a16:creationId xmlns:a16="http://schemas.microsoft.com/office/drawing/2014/main" id="{FA38AA96-CC6E-1DDD-AF74-9D8B7EB9A7DA}"/>
              </a:ext>
            </a:extLst>
          </p:cNvPr>
          <p:cNvPicPr>
            <a:picLocks noChangeAspect="1"/>
          </p:cNvPicPr>
          <p:nvPr/>
        </p:nvPicPr>
        <p:blipFill>
          <a:blip r:embed="rId2"/>
          <a:srcRect b="90928"/>
          <a:stretch>
            <a:fillRect/>
          </a:stretch>
        </p:blipFill>
        <p:spPr>
          <a:xfrm>
            <a:off x="1440610" y="2826793"/>
            <a:ext cx="8999390" cy="585857"/>
          </a:xfrm>
          <a:prstGeom prst="rect">
            <a:avLst/>
          </a:prstGeom>
        </p:spPr>
      </p:pic>
    </p:spTree>
    <p:extLst>
      <p:ext uri="{BB962C8B-B14F-4D97-AF65-F5344CB8AC3E}">
        <p14:creationId xmlns:p14="http://schemas.microsoft.com/office/powerpoint/2010/main" val="33238943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A8980B4D-2CA7-115C-1C93-980FC59FEB03}"/>
              </a:ext>
            </a:extLst>
          </p:cNvPr>
          <p:cNvSpPr txBox="1">
            <a:spLocks/>
          </p:cNvSpPr>
          <p:nvPr/>
        </p:nvSpPr>
        <p:spPr>
          <a:xfrm>
            <a:off x="0" y="18255"/>
            <a:ext cx="10440000" cy="792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a:t>Exemplo(s) de aplicação</a:t>
            </a:r>
          </a:p>
        </p:txBody>
      </p:sp>
      <p:pic>
        <p:nvPicPr>
          <p:cNvPr id="6" name="Imagen 5">
            <a:extLst>
              <a:ext uri="{FF2B5EF4-FFF2-40B4-BE49-F238E27FC236}">
                <a16:creationId xmlns:a16="http://schemas.microsoft.com/office/drawing/2014/main" id="{DA0DC1BD-4DA6-09EB-F4C5-4BC827E4F1C3}"/>
              </a:ext>
            </a:extLst>
          </p:cNvPr>
          <p:cNvPicPr>
            <a:picLocks noChangeAspect="1"/>
          </p:cNvPicPr>
          <p:nvPr/>
        </p:nvPicPr>
        <p:blipFill>
          <a:blip r:embed="rId5"/>
          <a:srcRect t="650" b="53417"/>
          <a:stretch>
            <a:fillRect/>
          </a:stretch>
        </p:blipFill>
        <p:spPr>
          <a:xfrm>
            <a:off x="1752000" y="810255"/>
            <a:ext cx="8408326" cy="3009217"/>
          </a:xfrm>
          <a:prstGeom prst="rect">
            <a:avLst/>
          </a:prstGeom>
        </p:spPr>
      </p:pic>
      <p:pic>
        <p:nvPicPr>
          <p:cNvPr id="7" name="Aplicações_de_Redimensionamento_de_Imagem">
            <a:hlinkClick r:id="" action="ppaction://media"/>
            <a:extLst>
              <a:ext uri="{FF2B5EF4-FFF2-40B4-BE49-F238E27FC236}">
                <a16:creationId xmlns:a16="http://schemas.microsoft.com/office/drawing/2014/main" id="{4BE6BFC1-524F-E369-63BB-4EB7541DA9A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702629" y="4032737"/>
            <a:ext cx="4507067" cy="2715593"/>
          </a:xfrm>
          <a:prstGeom prst="rect">
            <a:avLst/>
          </a:prstGeom>
        </p:spPr>
      </p:pic>
    </p:spTree>
    <p:extLst>
      <p:ext uri="{BB962C8B-B14F-4D97-AF65-F5344CB8AC3E}">
        <p14:creationId xmlns:p14="http://schemas.microsoft.com/office/powerpoint/2010/main" val="15325309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4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7"/>
                </p:tgtEl>
              </p:cMediaNode>
            </p:video>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A8980B4D-2CA7-115C-1C93-980FC59FEB03}"/>
              </a:ext>
            </a:extLst>
          </p:cNvPr>
          <p:cNvSpPr txBox="1">
            <a:spLocks/>
          </p:cNvSpPr>
          <p:nvPr/>
        </p:nvSpPr>
        <p:spPr>
          <a:xfrm>
            <a:off x="0" y="18255"/>
            <a:ext cx="10440000" cy="792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a:t>Exemplo(s) de aplicação</a:t>
            </a:r>
          </a:p>
        </p:txBody>
      </p:sp>
      <p:pic>
        <p:nvPicPr>
          <p:cNvPr id="6" name="Imagen 5">
            <a:extLst>
              <a:ext uri="{FF2B5EF4-FFF2-40B4-BE49-F238E27FC236}">
                <a16:creationId xmlns:a16="http://schemas.microsoft.com/office/drawing/2014/main" id="{DA0DC1BD-4DA6-09EB-F4C5-4BC827E4F1C3}"/>
              </a:ext>
            </a:extLst>
          </p:cNvPr>
          <p:cNvPicPr>
            <a:picLocks noChangeAspect="1"/>
          </p:cNvPicPr>
          <p:nvPr/>
        </p:nvPicPr>
        <p:blipFill>
          <a:blip r:embed="rId5"/>
          <a:srcRect t="46996" b="-300"/>
          <a:stretch>
            <a:fillRect/>
          </a:stretch>
        </p:blipFill>
        <p:spPr>
          <a:xfrm>
            <a:off x="2030723" y="626489"/>
            <a:ext cx="8130553" cy="3376750"/>
          </a:xfrm>
          <a:prstGeom prst="rect">
            <a:avLst/>
          </a:prstGeom>
        </p:spPr>
      </p:pic>
      <p:pic>
        <p:nvPicPr>
          <p:cNvPr id="7" name="Aplicações_de_Redimensionamento_de_Imagem">
            <a:hlinkClick r:id="" action="ppaction://media"/>
            <a:extLst>
              <a:ext uri="{FF2B5EF4-FFF2-40B4-BE49-F238E27FC236}">
                <a16:creationId xmlns:a16="http://schemas.microsoft.com/office/drawing/2014/main" id="{4BE6BFC1-524F-E369-63BB-4EB7541DA9A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3702629" y="4003239"/>
            <a:ext cx="4507067" cy="2745092"/>
          </a:xfrm>
          <a:prstGeom prst="rect">
            <a:avLst/>
          </a:prstGeom>
        </p:spPr>
      </p:pic>
    </p:spTree>
    <p:extLst>
      <p:ext uri="{BB962C8B-B14F-4D97-AF65-F5344CB8AC3E}">
        <p14:creationId xmlns:p14="http://schemas.microsoft.com/office/powerpoint/2010/main" val="346270154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804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7"/>
                </p:tgtEl>
              </p:cMediaNode>
            </p:video>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17EF0-AF00-A8CF-C0F3-389C545857EB}"/>
            </a:ext>
          </a:extLst>
        </p:cNvPr>
        <p:cNvGrpSpPr/>
        <p:nvPr/>
      </p:nvGrpSpPr>
      <p:grpSpPr>
        <a:xfrm>
          <a:off x="0" y="0"/>
          <a:ext cx="0" cy="0"/>
          <a:chOff x="0" y="0"/>
          <a:chExt cx="0" cy="0"/>
        </a:xfrm>
      </p:grpSpPr>
      <p:sp>
        <p:nvSpPr>
          <p:cNvPr id="4" name="Título 1">
            <a:extLst>
              <a:ext uri="{FF2B5EF4-FFF2-40B4-BE49-F238E27FC236}">
                <a16:creationId xmlns:a16="http://schemas.microsoft.com/office/drawing/2014/main" id="{A3002FEA-5BF4-05EC-43F4-1918A1999ED4}"/>
              </a:ext>
            </a:extLst>
          </p:cNvPr>
          <p:cNvSpPr txBox="1">
            <a:spLocks/>
          </p:cNvSpPr>
          <p:nvPr/>
        </p:nvSpPr>
        <p:spPr>
          <a:xfrm>
            <a:off x="0" y="18255"/>
            <a:ext cx="10440000" cy="792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a:t>Comparação com outros algoritmos</a:t>
            </a:r>
          </a:p>
        </p:txBody>
      </p:sp>
      <p:pic>
        <p:nvPicPr>
          <p:cNvPr id="3" name="Imagen 2">
            <a:extLst>
              <a:ext uri="{FF2B5EF4-FFF2-40B4-BE49-F238E27FC236}">
                <a16:creationId xmlns:a16="http://schemas.microsoft.com/office/drawing/2014/main" id="{DA654A21-C591-CC30-6E17-9F43B387E7D2}"/>
              </a:ext>
            </a:extLst>
          </p:cNvPr>
          <p:cNvPicPr>
            <a:picLocks noChangeAspect="1"/>
          </p:cNvPicPr>
          <p:nvPr/>
        </p:nvPicPr>
        <p:blipFill>
          <a:blip r:embed="rId2"/>
          <a:stretch>
            <a:fillRect/>
          </a:stretch>
        </p:blipFill>
        <p:spPr>
          <a:xfrm>
            <a:off x="1131604" y="809170"/>
            <a:ext cx="9719899" cy="5992843"/>
          </a:xfrm>
          <a:prstGeom prst="rect">
            <a:avLst/>
          </a:prstGeom>
        </p:spPr>
      </p:pic>
    </p:spTree>
    <p:extLst>
      <p:ext uri="{BB962C8B-B14F-4D97-AF65-F5344CB8AC3E}">
        <p14:creationId xmlns:p14="http://schemas.microsoft.com/office/powerpoint/2010/main" val="23344205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250">
        <p159:morph option="byObject"/>
      </p:transition>
    </mc:Choice>
    <mc:Fallback xmlns="">
      <p:transition spd="slow">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F19230-B07F-FF0A-EF23-41407C08E49C}"/>
            </a:ext>
          </a:extLst>
        </p:cNvPr>
        <p:cNvGrpSpPr/>
        <p:nvPr/>
      </p:nvGrpSpPr>
      <p:grpSpPr>
        <a:xfrm>
          <a:off x="0" y="0"/>
          <a:ext cx="0" cy="0"/>
          <a:chOff x="0" y="0"/>
          <a:chExt cx="0" cy="0"/>
        </a:xfrm>
      </p:grpSpPr>
      <p:sp>
        <p:nvSpPr>
          <p:cNvPr id="4" name="Título 1">
            <a:extLst>
              <a:ext uri="{FF2B5EF4-FFF2-40B4-BE49-F238E27FC236}">
                <a16:creationId xmlns:a16="http://schemas.microsoft.com/office/drawing/2014/main" id="{47599B94-4EF8-23F5-6569-570E38B9AFE2}"/>
              </a:ext>
            </a:extLst>
          </p:cNvPr>
          <p:cNvSpPr txBox="1">
            <a:spLocks/>
          </p:cNvSpPr>
          <p:nvPr/>
        </p:nvSpPr>
        <p:spPr>
          <a:xfrm>
            <a:off x="0" y="18255"/>
            <a:ext cx="10440000" cy="792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a:t>Validação e Refutação</a:t>
            </a:r>
          </a:p>
        </p:txBody>
      </p:sp>
      <p:sp>
        <p:nvSpPr>
          <p:cNvPr id="7" name="Espaço Reservado para Conteúdo 2">
            <a:extLst>
              <a:ext uri="{FF2B5EF4-FFF2-40B4-BE49-F238E27FC236}">
                <a16:creationId xmlns:a16="http://schemas.microsoft.com/office/drawing/2014/main" id="{BB55E678-BDA3-83D7-5D18-B2A14B45CBA4}"/>
              </a:ext>
            </a:extLst>
          </p:cNvPr>
          <p:cNvSpPr>
            <a:spLocks noGrp="1"/>
          </p:cNvSpPr>
          <p:nvPr>
            <p:ph idx="1"/>
          </p:nvPr>
        </p:nvSpPr>
        <p:spPr>
          <a:xfrm>
            <a:off x="283747" y="1300065"/>
            <a:ext cx="11836717" cy="4932783"/>
          </a:xfrm>
        </p:spPr>
        <p:txBody>
          <a:bodyPr>
            <a:normAutofit/>
          </a:bodyPr>
          <a:lstStyle/>
          <a:p>
            <a:pPr marL="0" indent="0">
              <a:lnSpc>
                <a:spcPct val="100000"/>
              </a:lnSpc>
              <a:buNone/>
            </a:pPr>
            <a:r>
              <a:rPr lang="pt-BR" dirty="0"/>
              <a:t>O método de redimensionamento aprendido é validado pelos resultados do artigo, que mostram </a:t>
            </a:r>
            <a:r>
              <a:rPr lang="pt-BR" b="1" dirty="0">
                <a:solidFill>
                  <a:srgbClr val="7030A0"/>
                </a:solidFill>
              </a:rPr>
              <a:t>melhorias consistentes</a:t>
            </a:r>
            <a:r>
              <a:rPr lang="pt-BR" dirty="0"/>
              <a:t> no desempenho de tarefas de visão computacional (</a:t>
            </a:r>
            <a:r>
              <a:rPr lang="pt-BR" b="1" dirty="0">
                <a:solidFill>
                  <a:srgbClr val="7030A0"/>
                </a:solidFill>
              </a:rPr>
              <a:t>Tabela 1</a:t>
            </a:r>
            <a:r>
              <a:rPr lang="pt-BR" dirty="0"/>
              <a:t>), como </a:t>
            </a:r>
            <a:r>
              <a:rPr lang="pt-BR" b="1" dirty="0">
                <a:solidFill>
                  <a:schemeClr val="accent2"/>
                </a:solidFill>
              </a:rPr>
              <a:t>redução de erro top-1</a:t>
            </a:r>
            <a:r>
              <a:rPr lang="pt-BR" dirty="0"/>
              <a:t> em classificação e aumento da correlação de Pearson em IQA. Sua flexibilidade para resoluções arbitrárias e sua arquitetura leve (</a:t>
            </a:r>
            <a:r>
              <a:rPr lang="pt-BR" b="1" dirty="0">
                <a:solidFill>
                  <a:schemeClr val="accent6"/>
                </a:solidFill>
              </a:rPr>
              <a:t>Tabela 2</a:t>
            </a:r>
            <a:r>
              <a:rPr lang="pt-BR" dirty="0"/>
              <a:t>) o tornam superior a métodos tradicionais e de super resolução em cenários com restrições computacionais e foco na precisão da tarefa. No entanto, a dependência de treinamento conjunto e a falta de priorização da qualidade perceptual podem limitar sua aplicação em contextos onde a estética visual é crucial, como interfaces de usuário. Assim, o método é validado para aplicações técnicas, mas pode ser refutado em cenários que exigem alta qualidade visual sem treinamento adicional.</a:t>
            </a:r>
            <a:endParaRPr lang="pt-BR" noProof="0" dirty="0"/>
          </a:p>
          <a:p>
            <a:pPr marL="0" indent="0">
              <a:lnSpc>
                <a:spcPct val="100000"/>
              </a:lnSpc>
              <a:buNone/>
            </a:pPr>
            <a:endParaRPr lang="pt-BR" noProof="0" dirty="0"/>
          </a:p>
        </p:txBody>
      </p:sp>
    </p:spTree>
    <p:extLst>
      <p:ext uri="{BB962C8B-B14F-4D97-AF65-F5344CB8AC3E}">
        <p14:creationId xmlns:p14="http://schemas.microsoft.com/office/powerpoint/2010/main" val="165572315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3CA32550-8C76-B013-2EC7-989D8C3B19BE}"/>
              </a:ext>
            </a:extLst>
          </p:cNvPr>
          <p:cNvSpPr>
            <a:spLocks noGrp="1"/>
          </p:cNvSpPr>
          <p:nvPr>
            <p:ph type="title"/>
          </p:nvPr>
        </p:nvSpPr>
        <p:spPr/>
        <p:txBody>
          <a:bodyPr/>
          <a:lstStyle/>
          <a:p>
            <a:r>
              <a:rPr lang="pt-BR" noProof="0" dirty="0"/>
              <a:t>Referências</a:t>
            </a:r>
          </a:p>
        </p:txBody>
      </p:sp>
      <p:sp>
        <p:nvSpPr>
          <p:cNvPr id="3" name="Rectangle 1">
            <a:extLst>
              <a:ext uri="{FF2B5EF4-FFF2-40B4-BE49-F238E27FC236}">
                <a16:creationId xmlns:a16="http://schemas.microsoft.com/office/drawing/2014/main" id="{A5884511-8221-7DC5-1B05-296E5D15DDD3}"/>
              </a:ext>
            </a:extLst>
          </p:cNvPr>
          <p:cNvSpPr>
            <a:spLocks noChangeArrowheads="1"/>
          </p:cNvSpPr>
          <p:nvPr/>
        </p:nvSpPr>
        <p:spPr bwMode="auto">
          <a:xfrm>
            <a:off x="487680" y="2307181"/>
            <a:ext cx="10984992" cy="27699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s-BO" altLang="es-BO" sz="1800" b="0" i="0" u="none" strike="noStrike" cap="none" normalizeH="0" baseline="0" dirty="0">
              <a:ln>
                <a:noFill/>
              </a:ln>
              <a:solidFill>
                <a:srgbClr val="1B1C1D"/>
              </a:solidFill>
              <a:effectLst/>
              <a:latin typeface="Google Sans Text"/>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s-BO" altLang="es-BO" sz="1800" b="0" i="0" u="none" strike="noStrike" cap="none" normalizeH="0" baseline="0" dirty="0">
                <a:ln>
                  <a:noFill/>
                </a:ln>
                <a:solidFill>
                  <a:srgbClr val="1B1C1D"/>
                </a:solidFill>
                <a:effectLst/>
                <a:latin typeface="Google Sans Text"/>
              </a:rPr>
              <a:t>H. </a:t>
            </a:r>
            <a:r>
              <a:rPr kumimoji="0" lang="es-BO" altLang="es-BO" sz="1800" b="0" i="0" u="none" strike="noStrike" cap="none" normalizeH="0" baseline="0" dirty="0" err="1">
                <a:ln>
                  <a:noFill/>
                </a:ln>
                <a:solidFill>
                  <a:srgbClr val="1B1C1D"/>
                </a:solidFill>
                <a:effectLst/>
                <a:latin typeface="Google Sans Text"/>
              </a:rPr>
              <a:t>Talebi</a:t>
            </a:r>
            <a:r>
              <a:rPr kumimoji="0" lang="es-BO" altLang="es-BO" sz="1800" b="0" i="0" u="none" strike="noStrike" cap="none" normalizeH="0" baseline="0" dirty="0">
                <a:ln>
                  <a:noFill/>
                </a:ln>
                <a:solidFill>
                  <a:srgbClr val="1B1C1D"/>
                </a:solidFill>
                <a:effectLst/>
                <a:latin typeface="Google Sans Text"/>
              </a:rPr>
              <a:t> e P. </a:t>
            </a:r>
            <a:r>
              <a:rPr kumimoji="0" lang="es-BO" altLang="es-BO" sz="1800" b="0" i="0" u="none" strike="noStrike" cap="none" normalizeH="0" baseline="0" dirty="0" err="1">
                <a:ln>
                  <a:noFill/>
                </a:ln>
                <a:solidFill>
                  <a:srgbClr val="1B1C1D"/>
                </a:solidFill>
                <a:effectLst/>
                <a:latin typeface="Google Sans Text"/>
              </a:rPr>
              <a:t>Milanfar</a:t>
            </a:r>
            <a:r>
              <a:rPr kumimoji="0" lang="es-BO" altLang="es-BO" sz="1800" b="0" i="0" u="none" strike="noStrike" cap="none" normalizeH="0" baseline="0" dirty="0">
                <a:ln>
                  <a:noFill/>
                </a:ln>
                <a:solidFill>
                  <a:srgbClr val="1B1C1D"/>
                </a:solidFill>
                <a:effectLst/>
                <a:latin typeface="Google Sans Text"/>
              </a:rPr>
              <a:t>, </a:t>
            </a:r>
            <a:r>
              <a:rPr kumimoji="0" lang="es-BO" altLang="es-BO" sz="1800" b="0" i="0" u="none" strike="noStrike" cap="none" normalizeH="0" baseline="0" dirty="0" err="1">
                <a:ln>
                  <a:noFill/>
                </a:ln>
                <a:solidFill>
                  <a:srgbClr val="1B1C1D"/>
                </a:solidFill>
                <a:effectLst/>
                <a:latin typeface="Google Sans Text"/>
              </a:rPr>
              <a:t>Aprendendo</a:t>
            </a:r>
            <a:r>
              <a:rPr kumimoji="0" lang="es-BO" altLang="es-BO" sz="1800" b="0" i="0" u="none" strike="noStrike" cap="none" normalizeH="0" baseline="0" dirty="0">
                <a:ln>
                  <a:noFill/>
                </a:ln>
                <a:solidFill>
                  <a:srgbClr val="1B1C1D"/>
                </a:solidFill>
                <a:effectLst/>
                <a:latin typeface="Google Sans Text"/>
              </a:rPr>
              <a:t> a Redimensionar </a:t>
            </a:r>
            <a:r>
              <a:rPr kumimoji="0" lang="es-BO" altLang="es-BO" sz="1800" b="0" i="0" u="none" strike="noStrike" cap="none" normalizeH="0" baseline="0" dirty="0" err="1">
                <a:ln>
                  <a:noFill/>
                </a:ln>
                <a:solidFill>
                  <a:srgbClr val="1B1C1D"/>
                </a:solidFill>
                <a:effectLst/>
                <a:latin typeface="Google Sans Text"/>
              </a:rPr>
              <a:t>Imagens</a:t>
            </a:r>
            <a:r>
              <a:rPr kumimoji="0" lang="es-BO" altLang="es-BO" sz="1800" b="0" i="0" u="none" strike="noStrike" cap="none" normalizeH="0" baseline="0" dirty="0">
                <a:ln>
                  <a:noFill/>
                </a:ln>
                <a:solidFill>
                  <a:srgbClr val="1B1C1D"/>
                </a:solidFill>
                <a:effectLst/>
                <a:latin typeface="Google Sans Text"/>
              </a:rPr>
              <a:t> para Tarefas de </a:t>
            </a:r>
            <a:r>
              <a:rPr kumimoji="0" lang="es-BO" altLang="es-BO" sz="1800" b="0" i="0" u="none" strike="noStrike" cap="none" normalizeH="0" baseline="0" dirty="0" err="1">
                <a:ln>
                  <a:noFill/>
                </a:ln>
                <a:solidFill>
                  <a:srgbClr val="1B1C1D"/>
                </a:solidFill>
                <a:effectLst/>
                <a:latin typeface="Google Sans Text"/>
              </a:rPr>
              <a:t>Visão</a:t>
            </a:r>
            <a:r>
              <a:rPr kumimoji="0" lang="es-BO" altLang="es-BO" sz="1800" b="0" i="0" u="none" strike="noStrike" cap="none" normalizeH="0" baseline="0" dirty="0">
                <a:ln>
                  <a:noFill/>
                </a:ln>
                <a:solidFill>
                  <a:srgbClr val="1B1C1D"/>
                </a:solidFill>
                <a:effectLst/>
                <a:latin typeface="Google Sans Text"/>
              </a:rPr>
              <a:t> Computacional. </a:t>
            </a:r>
            <a:r>
              <a:rPr kumimoji="0" lang="es-BO" altLang="es-BO" sz="1800" b="0" i="0" u="none" strike="noStrike" cap="none" normalizeH="0" baseline="0" dirty="0" err="1">
                <a:ln>
                  <a:noFill/>
                </a:ln>
                <a:solidFill>
                  <a:srgbClr val="1B1C1D"/>
                </a:solidFill>
                <a:effectLst/>
                <a:latin typeface="Google Sans Text"/>
              </a:rPr>
              <a:t>arXiv</a:t>
            </a:r>
            <a:r>
              <a:rPr kumimoji="0" lang="es-BO" altLang="es-BO" sz="1800" b="0" i="0" u="none" strike="noStrike" cap="none" normalizeH="0" baseline="0" dirty="0">
                <a:ln>
                  <a:noFill/>
                </a:ln>
                <a:solidFill>
                  <a:srgbClr val="1B1C1D"/>
                </a:solidFill>
                <a:effectLst/>
                <a:latin typeface="Google Sans Text"/>
              </a:rPr>
              <a:t> </a:t>
            </a:r>
            <a:r>
              <a:rPr kumimoji="0" lang="es-BO" altLang="es-BO" sz="1800" b="0" i="0" u="none" strike="noStrike" cap="none" normalizeH="0" baseline="0" dirty="0" err="1">
                <a:ln>
                  <a:noFill/>
                </a:ln>
                <a:solidFill>
                  <a:srgbClr val="1B1C1D"/>
                </a:solidFill>
                <a:effectLst/>
                <a:latin typeface="Google Sans Text"/>
              </a:rPr>
              <a:t>preprint</a:t>
            </a:r>
            <a:r>
              <a:rPr kumimoji="0" lang="es-BO" altLang="es-BO" sz="1800" b="0" i="0" u="none" strike="noStrike" cap="none" normalizeH="0" baseline="0" dirty="0">
                <a:ln>
                  <a:noFill/>
                </a:ln>
                <a:solidFill>
                  <a:srgbClr val="1B1C1D"/>
                </a:solidFill>
                <a:effectLst/>
                <a:latin typeface="Google Sans Text"/>
              </a:rPr>
              <a:t> arXiv:2103.09950, 2021.</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BO" altLang="es-BO" sz="1800" b="0" i="0" u="none" strike="noStrike" cap="none" normalizeH="0" baseline="0" dirty="0">
                <a:ln>
                  <a:noFill/>
                </a:ln>
                <a:solidFill>
                  <a:srgbClr val="1B1C1D"/>
                </a:solidFill>
                <a:effectLst/>
                <a:latin typeface="Google Sans Text"/>
              </a:rPr>
              <a:t>K. He, X. Zhang, S. Ren, e J. </a:t>
            </a:r>
            <a:r>
              <a:rPr kumimoji="0" lang="es-BO" altLang="es-BO" sz="1800" b="0" i="0" u="none" strike="noStrike" cap="none" normalizeH="0" baseline="0" dirty="0" err="1">
                <a:ln>
                  <a:noFill/>
                </a:ln>
                <a:solidFill>
                  <a:srgbClr val="1B1C1D"/>
                </a:solidFill>
                <a:effectLst/>
                <a:latin typeface="Google Sans Text"/>
              </a:rPr>
              <a:t>Sun</a:t>
            </a:r>
            <a:r>
              <a:rPr kumimoji="0" lang="es-BO" altLang="es-BO" sz="1800" b="0" i="0" u="none" strike="noStrike" cap="none" normalizeH="0" baseline="0" dirty="0">
                <a:ln>
                  <a:noFill/>
                </a:ln>
                <a:solidFill>
                  <a:srgbClr val="1B1C1D"/>
                </a:solidFill>
                <a:effectLst/>
                <a:latin typeface="Google Sans Text"/>
              </a:rPr>
              <a:t>, </a:t>
            </a:r>
            <a:r>
              <a:rPr kumimoji="0" lang="es-BO" altLang="es-BO" sz="1800" b="0" i="0" u="none" strike="noStrike" cap="none" normalizeH="0" baseline="0" dirty="0" err="1">
                <a:ln>
                  <a:noFill/>
                </a:ln>
                <a:solidFill>
                  <a:srgbClr val="1B1C1D"/>
                </a:solidFill>
                <a:effectLst/>
                <a:latin typeface="Google Sans Text"/>
              </a:rPr>
              <a:t>Aprendizado</a:t>
            </a:r>
            <a:r>
              <a:rPr kumimoji="0" lang="es-BO" altLang="es-BO" sz="1800" b="0" i="0" u="none" strike="noStrike" cap="none" normalizeH="0" baseline="0" dirty="0">
                <a:ln>
                  <a:noFill/>
                </a:ln>
                <a:solidFill>
                  <a:srgbClr val="1B1C1D"/>
                </a:solidFill>
                <a:effectLst/>
                <a:latin typeface="Google Sans Text"/>
              </a:rPr>
              <a:t> residual profundo para </a:t>
            </a:r>
            <a:r>
              <a:rPr kumimoji="0" lang="es-BO" altLang="es-BO" sz="1800" b="0" i="0" u="none" strike="noStrike" cap="none" normalizeH="0" baseline="0" dirty="0" err="1">
                <a:ln>
                  <a:noFill/>
                </a:ln>
                <a:solidFill>
                  <a:srgbClr val="1B1C1D"/>
                </a:solidFill>
                <a:effectLst/>
                <a:latin typeface="Google Sans Text"/>
              </a:rPr>
              <a:t>reconhecimento</a:t>
            </a:r>
            <a:r>
              <a:rPr kumimoji="0" lang="es-BO" altLang="es-BO" sz="1800" b="0" i="0" u="none" strike="noStrike" cap="none" normalizeH="0" baseline="0" dirty="0">
                <a:ln>
                  <a:noFill/>
                </a:ln>
                <a:solidFill>
                  <a:srgbClr val="1B1C1D"/>
                </a:solidFill>
                <a:effectLst/>
                <a:latin typeface="Google Sans Text"/>
              </a:rPr>
              <a:t> de </a:t>
            </a:r>
            <a:r>
              <a:rPr kumimoji="0" lang="es-BO" altLang="es-BO" sz="1800" b="0" i="0" u="none" strike="noStrike" cap="none" normalizeH="0" baseline="0" dirty="0" err="1">
                <a:ln>
                  <a:noFill/>
                </a:ln>
                <a:solidFill>
                  <a:srgbClr val="1B1C1D"/>
                </a:solidFill>
                <a:effectLst/>
                <a:latin typeface="Google Sans Text"/>
              </a:rPr>
              <a:t>imagens</a:t>
            </a:r>
            <a:r>
              <a:rPr kumimoji="0" lang="es-BO" altLang="es-BO" sz="1800" b="0" i="0" u="none" strike="noStrike" cap="none" normalizeH="0" baseline="0" dirty="0">
                <a:ln>
                  <a:noFill/>
                </a:ln>
                <a:solidFill>
                  <a:srgbClr val="1B1C1D"/>
                </a:solidFill>
                <a:effectLst/>
                <a:latin typeface="Google Sans Text"/>
              </a:rPr>
              <a:t>. In </a:t>
            </a:r>
            <a:r>
              <a:rPr kumimoji="0" lang="es-BO" altLang="es-BO" sz="1800" b="0" i="0" u="none" strike="noStrike" cap="none" normalizeH="0" baseline="0" dirty="0" err="1">
                <a:ln>
                  <a:noFill/>
                </a:ln>
                <a:solidFill>
                  <a:srgbClr val="1B1C1D"/>
                </a:solidFill>
                <a:effectLst/>
                <a:latin typeface="Google Sans Text"/>
              </a:rPr>
              <a:t>Proceedings</a:t>
            </a:r>
            <a:r>
              <a:rPr kumimoji="0" lang="es-BO" altLang="es-BO" sz="1800" b="0" i="0" u="none" strike="noStrike" cap="none" normalizeH="0" baseline="0" dirty="0">
                <a:ln>
                  <a:noFill/>
                </a:ln>
                <a:solidFill>
                  <a:srgbClr val="1B1C1D"/>
                </a:solidFill>
                <a:effectLst/>
                <a:latin typeface="Google Sans Text"/>
              </a:rPr>
              <a:t> of </a:t>
            </a:r>
            <a:r>
              <a:rPr kumimoji="0" lang="es-BO" altLang="es-BO" sz="1800" b="0" i="0" u="none" strike="noStrike" cap="none" normalizeH="0" baseline="0" dirty="0" err="1">
                <a:ln>
                  <a:noFill/>
                </a:ln>
                <a:solidFill>
                  <a:srgbClr val="1B1C1D"/>
                </a:solidFill>
                <a:effectLst/>
                <a:latin typeface="Google Sans Text"/>
              </a:rPr>
              <a:t>the</a:t>
            </a:r>
            <a:r>
              <a:rPr kumimoji="0" lang="es-BO" altLang="es-BO" sz="1800" b="0" i="0" u="none" strike="noStrike" cap="none" normalizeH="0" baseline="0" dirty="0">
                <a:ln>
                  <a:noFill/>
                </a:ln>
                <a:solidFill>
                  <a:srgbClr val="1B1C1D"/>
                </a:solidFill>
                <a:effectLst/>
                <a:latin typeface="Google Sans Text"/>
              </a:rPr>
              <a:t> IEEE </a:t>
            </a:r>
            <a:r>
              <a:rPr kumimoji="0" lang="es-BO" altLang="es-BO" sz="1800" b="0" i="0" u="none" strike="noStrike" cap="none" normalizeH="0" baseline="0" dirty="0" err="1">
                <a:ln>
                  <a:noFill/>
                </a:ln>
                <a:solidFill>
                  <a:srgbClr val="1B1C1D"/>
                </a:solidFill>
                <a:effectLst/>
                <a:latin typeface="Google Sans Text"/>
              </a:rPr>
              <a:t>conference</a:t>
            </a:r>
            <a:r>
              <a:rPr kumimoji="0" lang="es-BO" altLang="es-BO" sz="1800" b="0" i="0" u="none" strike="noStrike" cap="none" normalizeH="0" baseline="0" dirty="0">
                <a:ln>
                  <a:noFill/>
                </a:ln>
                <a:solidFill>
                  <a:srgbClr val="1B1C1D"/>
                </a:solidFill>
                <a:effectLst/>
                <a:latin typeface="Google Sans Text"/>
              </a:rPr>
              <a:t> </a:t>
            </a:r>
            <a:r>
              <a:rPr kumimoji="0" lang="es-BO" altLang="es-BO" sz="1800" b="0" i="0" u="none" strike="noStrike" cap="none" normalizeH="0" baseline="0" dirty="0" err="1">
                <a:ln>
                  <a:noFill/>
                </a:ln>
                <a:solidFill>
                  <a:srgbClr val="1B1C1D"/>
                </a:solidFill>
                <a:effectLst/>
                <a:latin typeface="Google Sans Text"/>
              </a:rPr>
              <a:t>on</a:t>
            </a:r>
            <a:r>
              <a:rPr kumimoji="0" lang="es-BO" altLang="es-BO" sz="1800" b="0" i="0" u="none" strike="noStrike" cap="none" normalizeH="0" baseline="0" dirty="0">
                <a:ln>
                  <a:noFill/>
                </a:ln>
                <a:solidFill>
                  <a:srgbClr val="1B1C1D"/>
                </a:solidFill>
                <a:effectLst/>
                <a:latin typeface="Google Sans Text"/>
              </a:rPr>
              <a:t> </a:t>
            </a:r>
            <a:r>
              <a:rPr kumimoji="0" lang="es-BO" altLang="es-BO" sz="1800" b="0" i="0" u="none" strike="noStrike" cap="none" normalizeH="0" baseline="0" dirty="0" err="1">
                <a:ln>
                  <a:noFill/>
                </a:ln>
                <a:solidFill>
                  <a:srgbClr val="1B1C1D"/>
                </a:solidFill>
                <a:effectLst/>
                <a:latin typeface="Google Sans Text"/>
              </a:rPr>
              <a:t>computer</a:t>
            </a:r>
            <a:r>
              <a:rPr kumimoji="0" lang="es-BO" altLang="es-BO" sz="1800" b="0" i="0" u="none" strike="noStrike" cap="none" normalizeH="0" baseline="0" dirty="0">
                <a:ln>
                  <a:noFill/>
                </a:ln>
                <a:solidFill>
                  <a:srgbClr val="1B1C1D"/>
                </a:solidFill>
                <a:effectLst/>
                <a:latin typeface="Google Sans Text"/>
              </a:rPr>
              <a:t> </a:t>
            </a:r>
            <a:r>
              <a:rPr kumimoji="0" lang="es-BO" altLang="es-BO" sz="1800" b="0" i="0" u="none" strike="noStrike" cap="none" normalizeH="0" baseline="0" dirty="0" err="1">
                <a:ln>
                  <a:noFill/>
                </a:ln>
                <a:solidFill>
                  <a:srgbClr val="1B1C1D"/>
                </a:solidFill>
                <a:effectLst/>
                <a:latin typeface="Google Sans Text"/>
              </a:rPr>
              <a:t>vision</a:t>
            </a:r>
            <a:r>
              <a:rPr kumimoji="0" lang="es-BO" altLang="es-BO" sz="1800" b="0" i="0" u="none" strike="noStrike" cap="none" normalizeH="0" baseline="0" dirty="0">
                <a:ln>
                  <a:noFill/>
                </a:ln>
                <a:solidFill>
                  <a:srgbClr val="1B1C1D"/>
                </a:solidFill>
                <a:effectLst/>
                <a:latin typeface="Google Sans Text"/>
              </a:rPr>
              <a:t> and </a:t>
            </a:r>
            <a:r>
              <a:rPr kumimoji="0" lang="es-BO" altLang="es-BO" sz="1800" b="0" i="0" u="none" strike="noStrike" cap="none" normalizeH="0" baseline="0" dirty="0" err="1">
                <a:ln>
                  <a:noFill/>
                </a:ln>
                <a:solidFill>
                  <a:srgbClr val="1B1C1D"/>
                </a:solidFill>
                <a:effectLst/>
                <a:latin typeface="Google Sans Text"/>
              </a:rPr>
              <a:t>pattern</a:t>
            </a:r>
            <a:r>
              <a:rPr kumimoji="0" lang="es-BO" altLang="es-BO" sz="1800" b="0" i="0" u="none" strike="noStrike" cap="none" normalizeH="0" baseline="0" dirty="0">
                <a:ln>
                  <a:noFill/>
                </a:ln>
                <a:solidFill>
                  <a:srgbClr val="1B1C1D"/>
                </a:solidFill>
                <a:effectLst/>
                <a:latin typeface="Google Sans Text"/>
              </a:rPr>
              <a:t> </a:t>
            </a:r>
            <a:r>
              <a:rPr kumimoji="0" lang="es-BO" altLang="es-BO" sz="1800" b="0" i="0" u="none" strike="noStrike" cap="none" normalizeH="0" baseline="0" dirty="0" err="1">
                <a:ln>
                  <a:noFill/>
                </a:ln>
                <a:solidFill>
                  <a:srgbClr val="1B1C1D"/>
                </a:solidFill>
                <a:effectLst/>
                <a:latin typeface="Google Sans Text"/>
              </a:rPr>
              <a:t>recognition</a:t>
            </a:r>
            <a:r>
              <a:rPr kumimoji="0" lang="es-BO" altLang="es-BO" sz="1800" b="0" i="0" u="none" strike="noStrike" cap="none" normalizeH="0" baseline="0" dirty="0">
                <a:ln>
                  <a:noFill/>
                </a:ln>
                <a:solidFill>
                  <a:srgbClr val="1B1C1D"/>
                </a:solidFill>
                <a:effectLst/>
                <a:latin typeface="Google Sans Text"/>
              </a:rPr>
              <a:t>, pp. 770–778, 2016.</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BO" altLang="es-BO" sz="1800" b="0" i="0" u="none" strike="noStrike" cap="none" normalizeH="0" baseline="0" dirty="0">
                <a:ln>
                  <a:noFill/>
                </a:ln>
                <a:solidFill>
                  <a:srgbClr val="1B1C1D"/>
                </a:solidFill>
                <a:effectLst/>
                <a:latin typeface="Google Sans Text"/>
              </a:rPr>
              <a:t>C. </a:t>
            </a:r>
            <a:r>
              <a:rPr kumimoji="0" lang="es-BO" altLang="es-BO" sz="1800" b="0" i="0" u="none" strike="noStrike" cap="none" normalizeH="0" baseline="0" dirty="0" err="1">
                <a:ln>
                  <a:noFill/>
                </a:ln>
                <a:solidFill>
                  <a:srgbClr val="1B1C1D"/>
                </a:solidFill>
                <a:effectLst/>
                <a:latin typeface="Google Sans Text"/>
              </a:rPr>
              <a:t>Ledig</a:t>
            </a:r>
            <a:r>
              <a:rPr kumimoji="0" lang="es-BO" altLang="es-BO" sz="1800" b="0" i="0" u="none" strike="noStrike" cap="none" normalizeH="0" baseline="0" dirty="0">
                <a:ln>
                  <a:noFill/>
                </a:ln>
                <a:solidFill>
                  <a:srgbClr val="1B1C1D"/>
                </a:solidFill>
                <a:effectLst/>
                <a:latin typeface="Google Sans Text"/>
              </a:rPr>
              <a:t> et al., </a:t>
            </a:r>
            <a:r>
              <a:rPr kumimoji="0" lang="es-BO" altLang="es-BO" sz="1800" b="0" i="0" u="none" strike="noStrike" cap="none" normalizeH="0" baseline="0" dirty="0" err="1">
                <a:ln>
                  <a:noFill/>
                </a:ln>
                <a:solidFill>
                  <a:srgbClr val="1B1C1D"/>
                </a:solidFill>
                <a:effectLst/>
                <a:latin typeface="Google Sans Text"/>
              </a:rPr>
              <a:t>Super-resolução</a:t>
            </a:r>
            <a:r>
              <a:rPr kumimoji="0" lang="es-BO" altLang="es-BO" sz="1800" b="0" i="0" u="none" strike="noStrike" cap="none" normalizeH="0" baseline="0" dirty="0">
                <a:ln>
                  <a:noFill/>
                </a:ln>
                <a:solidFill>
                  <a:srgbClr val="1B1C1D"/>
                </a:solidFill>
                <a:effectLst/>
                <a:latin typeface="Google Sans Text"/>
              </a:rPr>
              <a:t> de </a:t>
            </a:r>
            <a:r>
              <a:rPr kumimoji="0" lang="es-BO" altLang="es-BO" sz="1800" b="0" i="0" u="none" strike="noStrike" cap="none" normalizeH="0" baseline="0" dirty="0" err="1">
                <a:ln>
                  <a:noFill/>
                </a:ln>
                <a:solidFill>
                  <a:srgbClr val="1B1C1D"/>
                </a:solidFill>
                <a:effectLst/>
                <a:latin typeface="Google Sans Text"/>
              </a:rPr>
              <a:t>imagem</a:t>
            </a:r>
            <a:r>
              <a:rPr kumimoji="0" lang="es-BO" altLang="es-BO" sz="1800" b="0" i="0" u="none" strike="noStrike" cap="none" normalizeH="0" baseline="0" dirty="0">
                <a:ln>
                  <a:noFill/>
                </a:ln>
                <a:solidFill>
                  <a:srgbClr val="1B1C1D"/>
                </a:solidFill>
                <a:effectLst/>
                <a:latin typeface="Google Sans Text"/>
              </a:rPr>
              <a:t> única </a:t>
            </a:r>
            <a:r>
              <a:rPr kumimoji="0" lang="es-BO" altLang="es-BO" sz="1800" b="0" i="0" u="none" strike="noStrike" cap="none" normalizeH="0" baseline="0" dirty="0" err="1">
                <a:ln>
                  <a:noFill/>
                </a:ln>
                <a:solidFill>
                  <a:srgbClr val="1B1C1D"/>
                </a:solidFill>
                <a:effectLst/>
                <a:latin typeface="Google Sans Text"/>
              </a:rPr>
              <a:t>fotorrealística</a:t>
            </a:r>
            <a:r>
              <a:rPr kumimoji="0" lang="es-BO" altLang="es-BO" sz="1800" b="0" i="0" u="none" strike="noStrike" cap="none" normalizeH="0" baseline="0" dirty="0">
                <a:ln>
                  <a:noFill/>
                </a:ln>
                <a:solidFill>
                  <a:srgbClr val="1B1C1D"/>
                </a:solidFill>
                <a:effectLst/>
                <a:latin typeface="Google Sans Text"/>
              </a:rPr>
              <a:t> usando </a:t>
            </a:r>
            <a:r>
              <a:rPr kumimoji="0" lang="es-BO" altLang="es-BO" sz="1800" b="0" i="0" u="none" strike="noStrike" cap="none" normalizeH="0" baseline="0" dirty="0" err="1">
                <a:ln>
                  <a:noFill/>
                </a:ln>
                <a:solidFill>
                  <a:srgbClr val="1B1C1D"/>
                </a:solidFill>
                <a:effectLst/>
                <a:latin typeface="Google Sans Text"/>
              </a:rPr>
              <a:t>uma</a:t>
            </a:r>
            <a:r>
              <a:rPr kumimoji="0" lang="es-BO" altLang="es-BO" sz="1800" b="0" i="0" u="none" strike="noStrike" cap="none" normalizeH="0" baseline="0" dirty="0">
                <a:ln>
                  <a:noFill/>
                </a:ln>
                <a:solidFill>
                  <a:srgbClr val="1B1C1D"/>
                </a:solidFill>
                <a:effectLst/>
                <a:latin typeface="Google Sans Text"/>
              </a:rPr>
              <a:t> rede </a:t>
            </a:r>
            <a:r>
              <a:rPr kumimoji="0" lang="es-BO" altLang="es-BO" sz="1800" b="0" i="0" u="none" strike="noStrike" cap="none" normalizeH="0" baseline="0" dirty="0" err="1">
                <a:ln>
                  <a:noFill/>
                </a:ln>
                <a:solidFill>
                  <a:srgbClr val="1B1C1D"/>
                </a:solidFill>
                <a:effectLst/>
                <a:latin typeface="Google Sans Text"/>
              </a:rPr>
              <a:t>adversária</a:t>
            </a:r>
            <a:r>
              <a:rPr kumimoji="0" lang="es-BO" altLang="es-BO" sz="1800" b="0" i="0" u="none" strike="noStrike" cap="none" normalizeH="0" baseline="0" dirty="0">
                <a:ln>
                  <a:noFill/>
                </a:ln>
                <a:solidFill>
                  <a:srgbClr val="1B1C1D"/>
                </a:solidFill>
                <a:effectLst/>
                <a:latin typeface="Google Sans Text"/>
              </a:rPr>
              <a:t> generativa. In </a:t>
            </a:r>
            <a:r>
              <a:rPr kumimoji="0" lang="es-BO" altLang="es-BO" sz="1800" b="0" i="0" u="none" strike="noStrike" cap="none" normalizeH="0" baseline="0" dirty="0" err="1">
                <a:ln>
                  <a:noFill/>
                </a:ln>
                <a:solidFill>
                  <a:srgbClr val="1B1C1D"/>
                </a:solidFill>
                <a:effectLst/>
                <a:latin typeface="Google Sans Text"/>
              </a:rPr>
              <a:t>Proceedings</a:t>
            </a:r>
            <a:r>
              <a:rPr kumimoji="0" lang="es-BO" altLang="es-BO" sz="1800" b="0" i="0" u="none" strike="noStrike" cap="none" normalizeH="0" baseline="0" dirty="0">
                <a:ln>
                  <a:noFill/>
                </a:ln>
                <a:solidFill>
                  <a:srgbClr val="1B1C1D"/>
                </a:solidFill>
                <a:effectLst/>
                <a:latin typeface="Google Sans Text"/>
              </a:rPr>
              <a:t> of </a:t>
            </a:r>
            <a:r>
              <a:rPr kumimoji="0" lang="es-BO" altLang="es-BO" sz="1800" b="0" i="0" u="none" strike="noStrike" cap="none" normalizeH="0" baseline="0" dirty="0" err="1">
                <a:ln>
                  <a:noFill/>
                </a:ln>
                <a:solidFill>
                  <a:srgbClr val="1B1C1D"/>
                </a:solidFill>
                <a:effectLst/>
                <a:latin typeface="Google Sans Text"/>
              </a:rPr>
              <a:t>the</a:t>
            </a:r>
            <a:r>
              <a:rPr kumimoji="0" lang="es-BO" altLang="es-BO" sz="1800" b="0" i="0" u="none" strike="noStrike" cap="none" normalizeH="0" baseline="0" dirty="0">
                <a:ln>
                  <a:noFill/>
                </a:ln>
                <a:solidFill>
                  <a:srgbClr val="1B1C1D"/>
                </a:solidFill>
                <a:effectLst/>
                <a:latin typeface="Google Sans Text"/>
              </a:rPr>
              <a:t> IEEE </a:t>
            </a:r>
            <a:r>
              <a:rPr kumimoji="0" lang="es-BO" altLang="es-BO" sz="1800" b="0" i="0" u="none" strike="noStrike" cap="none" normalizeH="0" baseline="0" dirty="0" err="1">
                <a:ln>
                  <a:noFill/>
                </a:ln>
                <a:solidFill>
                  <a:srgbClr val="1B1C1D"/>
                </a:solidFill>
                <a:effectLst/>
                <a:latin typeface="Google Sans Text"/>
              </a:rPr>
              <a:t>conference</a:t>
            </a:r>
            <a:r>
              <a:rPr kumimoji="0" lang="es-BO" altLang="es-BO" sz="1800" b="0" i="0" u="none" strike="noStrike" cap="none" normalizeH="0" baseline="0" dirty="0">
                <a:ln>
                  <a:noFill/>
                </a:ln>
                <a:solidFill>
                  <a:srgbClr val="1B1C1D"/>
                </a:solidFill>
                <a:effectLst/>
                <a:latin typeface="Google Sans Text"/>
              </a:rPr>
              <a:t> </a:t>
            </a:r>
            <a:r>
              <a:rPr kumimoji="0" lang="es-BO" altLang="es-BO" sz="1800" b="0" i="0" u="none" strike="noStrike" cap="none" normalizeH="0" baseline="0" dirty="0" err="1">
                <a:ln>
                  <a:noFill/>
                </a:ln>
                <a:solidFill>
                  <a:srgbClr val="1B1C1D"/>
                </a:solidFill>
                <a:effectLst/>
                <a:latin typeface="Google Sans Text"/>
              </a:rPr>
              <a:t>on</a:t>
            </a:r>
            <a:r>
              <a:rPr kumimoji="0" lang="es-BO" altLang="es-BO" sz="1800" b="0" i="0" u="none" strike="noStrike" cap="none" normalizeH="0" baseline="0" dirty="0">
                <a:ln>
                  <a:noFill/>
                </a:ln>
                <a:solidFill>
                  <a:srgbClr val="1B1C1D"/>
                </a:solidFill>
                <a:effectLst/>
                <a:latin typeface="Google Sans Text"/>
              </a:rPr>
              <a:t> </a:t>
            </a:r>
            <a:r>
              <a:rPr kumimoji="0" lang="es-BO" altLang="es-BO" sz="1800" b="0" i="0" u="none" strike="noStrike" cap="none" normalizeH="0" baseline="0" dirty="0" err="1">
                <a:ln>
                  <a:noFill/>
                </a:ln>
                <a:solidFill>
                  <a:srgbClr val="1B1C1D"/>
                </a:solidFill>
                <a:effectLst/>
                <a:latin typeface="Google Sans Text"/>
              </a:rPr>
              <a:t>computer</a:t>
            </a:r>
            <a:r>
              <a:rPr kumimoji="0" lang="es-BO" altLang="es-BO" sz="1800" b="0" i="0" u="none" strike="noStrike" cap="none" normalizeH="0" baseline="0" dirty="0">
                <a:ln>
                  <a:noFill/>
                </a:ln>
                <a:solidFill>
                  <a:srgbClr val="1B1C1D"/>
                </a:solidFill>
                <a:effectLst/>
                <a:latin typeface="Google Sans Text"/>
              </a:rPr>
              <a:t> </a:t>
            </a:r>
            <a:r>
              <a:rPr kumimoji="0" lang="es-BO" altLang="es-BO" sz="1800" b="0" i="0" u="none" strike="noStrike" cap="none" normalizeH="0" baseline="0" dirty="0" err="1">
                <a:ln>
                  <a:noFill/>
                </a:ln>
                <a:solidFill>
                  <a:srgbClr val="1B1C1D"/>
                </a:solidFill>
                <a:effectLst/>
                <a:latin typeface="Google Sans Text"/>
              </a:rPr>
              <a:t>vision</a:t>
            </a:r>
            <a:r>
              <a:rPr kumimoji="0" lang="es-BO" altLang="es-BO" sz="1800" b="0" i="0" u="none" strike="noStrike" cap="none" normalizeH="0" baseline="0" dirty="0">
                <a:ln>
                  <a:noFill/>
                </a:ln>
                <a:solidFill>
                  <a:srgbClr val="1B1C1D"/>
                </a:solidFill>
                <a:effectLst/>
                <a:latin typeface="Google Sans Text"/>
              </a:rPr>
              <a:t> and </a:t>
            </a:r>
            <a:r>
              <a:rPr kumimoji="0" lang="es-BO" altLang="es-BO" sz="1800" b="0" i="0" u="none" strike="noStrike" cap="none" normalizeH="0" baseline="0" dirty="0" err="1">
                <a:ln>
                  <a:noFill/>
                </a:ln>
                <a:solidFill>
                  <a:srgbClr val="1B1C1D"/>
                </a:solidFill>
                <a:effectLst/>
                <a:latin typeface="Google Sans Text"/>
              </a:rPr>
              <a:t>pattern</a:t>
            </a:r>
            <a:r>
              <a:rPr kumimoji="0" lang="es-BO" altLang="es-BO" sz="1800" b="0" i="0" u="none" strike="noStrike" cap="none" normalizeH="0" baseline="0" dirty="0">
                <a:ln>
                  <a:noFill/>
                </a:ln>
                <a:solidFill>
                  <a:srgbClr val="1B1C1D"/>
                </a:solidFill>
                <a:effectLst/>
                <a:latin typeface="Google Sans Text"/>
              </a:rPr>
              <a:t> </a:t>
            </a:r>
            <a:r>
              <a:rPr kumimoji="0" lang="es-BO" altLang="es-BO" sz="1800" b="0" i="0" u="none" strike="noStrike" cap="none" normalizeH="0" baseline="0" dirty="0" err="1">
                <a:ln>
                  <a:noFill/>
                </a:ln>
                <a:solidFill>
                  <a:srgbClr val="1B1C1D"/>
                </a:solidFill>
                <a:effectLst/>
                <a:latin typeface="Google Sans Text"/>
              </a:rPr>
              <a:t>recognition</a:t>
            </a:r>
            <a:r>
              <a:rPr kumimoji="0" lang="es-BO" altLang="es-BO" sz="1800" b="0" i="0" u="none" strike="noStrike" cap="none" normalizeH="0" baseline="0" dirty="0">
                <a:ln>
                  <a:noFill/>
                </a:ln>
                <a:solidFill>
                  <a:srgbClr val="1B1C1D"/>
                </a:solidFill>
                <a:effectLst/>
                <a:latin typeface="Google Sans Text"/>
              </a:rPr>
              <a:t>, pp. 4681–4690, 2017.</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BO" altLang="es-BO" sz="1800" b="0" i="0" u="none" strike="noStrike" cap="none" normalizeH="0" baseline="0" dirty="0">
                <a:ln>
                  <a:noFill/>
                </a:ln>
                <a:solidFill>
                  <a:srgbClr val="1B1C1D"/>
                </a:solidFill>
                <a:effectLst/>
                <a:latin typeface="Google Sans Text"/>
              </a:rPr>
              <a:t>I. </a:t>
            </a:r>
            <a:r>
              <a:rPr kumimoji="0" lang="es-BO" altLang="es-BO" sz="1800" b="0" i="0" u="none" strike="noStrike" cap="none" normalizeH="0" baseline="0" dirty="0" err="1">
                <a:ln>
                  <a:noFill/>
                </a:ln>
                <a:solidFill>
                  <a:srgbClr val="1B1C1D"/>
                </a:solidFill>
                <a:effectLst/>
                <a:latin typeface="Google Sans Text"/>
              </a:rPr>
              <a:t>Goodfellow</a:t>
            </a:r>
            <a:r>
              <a:rPr kumimoji="0" lang="es-BO" altLang="es-BO" sz="1800" b="0" i="0" u="none" strike="noStrike" cap="none" normalizeH="0" baseline="0" dirty="0">
                <a:ln>
                  <a:noFill/>
                </a:ln>
                <a:solidFill>
                  <a:srgbClr val="1B1C1D"/>
                </a:solidFill>
                <a:effectLst/>
                <a:latin typeface="Google Sans Text"/>
              </a:rPr>
              <a:t>, Y. </a:t>
            </a:r>
            <a:r>
              <a:rPr kumimoji="0" lang="es-BO" altLang="es-BO" sz="1800" b="0" i="0" u="none" strike="noStrike" cap="none" normalizeH="0" baseline="0" dirty="0" err="1">
                <a:ln>
                  <a:noFill/>
                </a:ln>
                <a:solidFill>
                  <a:srgbClr val="1B1C1D"/>
                </a:solidFill>
                <a:effectLst/>
                <a:latin typeface="Google Sans Text"/>
              </a:rPr>
              <a:t>Bengio</a:t>
            </a:r>
            <a:r>
              <a:rPr kumimoji="0" lang="es-BO" altLang="es-BO" sz="1800" b="0" i="0" u="none" strike="noStrike" cap="none" normalizeH="0" baseline="0" dirty="0">
                <a:ln>
                  <a:noFill/>
                </a:ln>
                <a:solidFill>
                  <a:srgbClr val="1B1C1D"/>
                </a:solidFill>
                <a:effectLst/>
                <a:latin typeface="Google Sans Text"/>
              </a:rPr>
              <a:t>, e A. </a:t>
            </a:r>
            <a:r>
              <a:rPr kumimoji="0" lang="es-BO" altLang="es-BO" sz="1800" b="0" i="0" u="none" strike="noStrike" cap="none" normalizeH="0" baseline="0" dirty="0" err="1">
                <a:ln>
                  <a:noFill/>
                </a:ln>
                <a:solidFill>
                  <a:srgbClr val="1B1C1D"/>
                </a:solidFill>
                <a:effectLst/>
                <a:latin typeface="Google Sans Text"/>
              </a:rPr>
              <a:t>Courville</a:t>
            </a:r>
            <a:r>
              <a:rPr kumimoji="0" lang="es-BO" altLang="es-BO" sz="1800" b="0" i="0" u="none" strike="noStrike" cap="none" normalizeH="0" baseline="0" dirty="0">
                <a:ln>
                  <a:noFill/>
                </a:ln>
                <a:solidFill>
                  <a:srgbClr val="1B1C1D"/>
                </a:solidFill>
                <a:effectLst/>
                <a:latin typeface="Google Sans Text"/>
              </a:rPr>
              <a:t>, </a:t>
            </a:r>
            <a:r>
              <a:rPr kumimoji="0" lang="es-BO" altLang="es-BO" sz="1800" b="0" i="0" u="none" strike="noStrike" cap="none" normalizeH="0" baseline="0" dirty="0" err="1">
                <a:ln>
                  <a:noFill/>
                </a:ln>
                <a:solidFill>
                  <a:srgbClr val="1B1C1D"/>
                </a:solidFill>
                <a:effectLst/>
                <a:latin typeface="Google Sans Text"/>
              </a:rPr>
              <a:t>Aprendizado</a:t>
            </a:r>
            <a:r>
              <a:rPr kumimoji="0" lang="es-BO" altLang="es-BO" sz="1800" b="0" i="0" u="none" strike="noStrike" cap="none" normalizeH="0" baseline="0" dirty="0">
                <a:ln>
                  <a:noFill/>
                </a:ln>
                <a:solidFill>
                  <a:srgbClr val="1B1C1D"/>
                </a:solidFill>
                <a:effectLst/>
                <a:latin typeface="Google Sans Text"/>
              </a:rPr>
              <a:t> Profundo. MIT </a:t>
            </a:r>
            <a:r>
              <a:rPr kumimoji="0" lang="es-BO" altLang="es-BO" sz="1800" b="0" i="0" u="none" strike="noStrike" cap="none" normalizeH="0" baseline="0" dirty="0" err="1">
                <a:ln>
                  <a:noFill/>
                </a:ln>
                <a:solidFill>
                  <a:srgbClr val="1B1C1D"/>
                </a:solidFill>
                <a:effectLst/>
                <a:latin typeface="Google Sans Text"/>
              </a:rPr>
              <a:t>Press</a:t>
            </a:r>
            <a:r>
              <a:rPr kumimoji="0" lang="es-BO" altLang="es-BO" sz="1800" b="0" i="0" u="none" strike="noStrike" cap="none" normalizeH="0" baseline="0" dirty="0">
                <a:ln>
                  <a:noFill/>
                </a:ln>
                <a:solidFill>
                  <a:srgbClr val="1B1C1D"/>
                </a:solidFill>
                <a:effectLst/>
                <a:latin typeface="Google Sans Text"/>
              </a:rPr>
              <a:t>, 2016.</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s-BO" altLang="es-BO" sz="1800" b="0" i="0" u="none" strike="noStrike" cap="none" normalizeH="0" baseline="0" dirty="0">
                <a:ln>
                  <a:noFill/>
                </a:ln>
                <a:solidFill>
                  <a:srgbClr val="0B57D0"/>
                </a:solidFill>
                <a:effectLst/>
                <a:latin typeface="Google Sans Text"/>
                <a:hlinkClick r:id="rId2"/>
              </a:rPr>
              <a:t>https://github.com/keras-team/keras-io/blob/master/examples/vision/learnable_resizer.py</a:t>
            </a:r>
            <a:endParaRPr kumimoji="0" lang="es-BO" altLang="es-BO" sz="1800" b="0" i="0" u="none" strike="noStrike" cap="none" normalizeH="0" baseline="0" dirty="0">
              <a:ln>
                <a:noFill/>
              </a:ln>
              <a:solidFill>
                <a:srgbClr val="1B1C1D"/>
              </a:solidFill>
              <a:effectLst/>
              <a:latin typeface="Google Sans Text"/>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0" lang="es-BO" altLang="es-BO" sz="1800" b="0" i="0" u="none" strike="noStrike" cap="none" normalizeH="0" baseline="0" dirty="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78726491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D92404-4D86-D3EE-EA17-AE0948FA66A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683E9817-D9B3-5B52-97F2-5CB4475067EC}"/>
              </a:ext>
            </a:extLst>
          </p:cNvPr>
          <p:cNvSpPr>
            <a:spLocks noGrp="1"/>
          </p:cNvSpPr>
          <p:nvPr>
            <p:ph type="title"/>
          </p:nvPr>
        </p:nvSpPr>
        <p:spPr>
          <a:xfrm>
            <a:off x="0" y="0"/>
            <a:ext cx="10440000" cy="792000"/>
          </a:xfrm>
        </p:spPr>
        <p:txBody>
          <a:bodyPr vert="horz" lIns="91440" tIns="45720" rIns="91440" bIns="45720" rtlCol="0" anchor="ctr">
            <a:normAutofit/>
          </a:bodyPr>
          <a:lstStyle/>
          <a:p>
            <a:r>
              <a:rPr lang="pt-BR" noProof="0" dirty="0"/>
              <a:t>Introdução</a:t>
            </a:r>
          </a:p>
        </p:txBody>
      </p:sp>
      <p:sp>
        <p:nvSpPr>
          <p:cNvPr id="3" name="Espaço Reservado para Conteúdo 2">
            <a:extLst>
              <a:ext uri="{FF2B5EF4-FFF2-40B4-BE49-F238E27FC236}">
                <a16:creationId xmlns:a16="http://schemas.microsoft.com/office/drawing/2014/main" id="{84EF1609-C81E-763B-ABB3-E5BC0B0FE346}"/>
              </a:ext>
            </a:extLst>
          </p:cNvPr>
          <p:cNvSpPr>
            <a:spLocks noGrp="1"/>
          </p:cNvSpPr>
          <p:nvPr>
            <p:ph idx="1"/>
          </p:nvPr>
        </p:nvSpPr>
        <p:spPr>
          <a:xfrm>
            <a:off x="293078" y="1391871"/>
            <a:ext cx="10644553" cy="2980837"/>
          </a:xfrm>
        </p:spPr>
        <p:txBody>
          <a:bodyPr vert="horz" lIns="91440" tIns="45720" rIns="91440" bIns="45720" rtlCol="0">
            <a:normAutofit/>
          </a:bodyPr>
          <a:lstStyle/>
          <a:p>
            <a:r>
              <a:rPr lang="pt-BR" noProof="0" dirty="0"/>
              <a:t>Um método bastante utilizado é a </a:t>
            </a:r>
            <a:r>
              <a:rPr lang="pt-BR" b="1" noProof="0" dirty="0">
                <a:solidFill>
                  <a:schemeClr val="accent6"/>
                </a:solidFill>
              </a:rPr>
              <a:t>Interpolação </a:t>
            </a:r>
            <a:r>
              <a:rPr lang="pt-BR" b="1" noProof="0" dirty="0" err="1">
                <a:solidFill>
                  <a:schemeClr val="accent6"/>
                </a:solidFill>
              </a:rPr>
              <a:t>Bilinear</a:t>
            </a:r>
            <a:r>
              <a:rPr lang="pt-BR" noProof="0" dirty="0"/>
              <a:t>, que considera os quatro pixels vizinhos mais próximos na imagem original e calcula uma média ponderada para gerar um novo pixel na imagem redimensionada.</a:t>
            </a:r>
          </a:p>
          <a:p>
            <a:endParaRPr lang="pt-BR" noProof="0" dirty="0"/>
          </a:p>
        </p:txBody>
      </p:sp>
      <p:pic>
        <p:nvPicPr>
          <p:cNvPr id="8" name="Imagen 7">
            <a:extLst>
              <a:ext uri="{FF2B5EF4-FFF2-40B4-BE49-F238E27FC236}">
                <a16:creationId xmlns:a16="http://schemas.microsoft.com/office/drawing/2014/main" id="{76911601-9D4C-340C-1DE6-215914C712D3}"/>
              </a:ext>
            </a:extLst>
          </p:cNvPr>
          <p:cNvPicPr>
            <a:picLocks noChangeAspect="1"/>
          </p:cNvPicPr>
          <p:nvPr/>
        </p:nvPicPr>
        <p:blipFill>
          <a:blip r:embed="rId2"/>
          <a:srcRect t="15101" b="25170"/>
          <a:stretch>
            <a:fillRect/>
          </a:stretch>
        </p:blipFill>
        <p:spPr>
          <a:xfrm>
            <a:off x="3813888" y="3083415"/>
            <a:ext cx="8378112" cy="3336047"/>
          </a:xfrm>
          <a:prstGeom prst="rect">
            <a:avLst/>
          </a:prstGeom>
        </p:spPr>
      </p:pic>
    </p:spTree>
    <p:extLst>
      <p:ext uri="{BB962C8B-B14F-4D97-AF65-F5344CB8AC3E}">
        <p14:creationId xmlns:p14="http://schemas.microsoft.com/office/powerpoint/2010/main" val="3251109148"/>
      </p:ext>
    </p:extLst>
  </p:cSld>
  <p:clrMapOvr>
    <a:masterClrMapping/>
  </p:clrMapOvr>
  <p:transition spd="slow">
    <p:push dir="u"/>
  </p:transition>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CFA369-C25E-3D78-EF2F-5D703D605042}"/>
            </a:ext>
          </a:extLst>
        </p:cNvPr>
        <p:cNvGrpSpPr/>
        <p:nvPr/>
      </p:nvGrpSpPr>
      <p:grpSpPr>
        <a:xfrm>
          <a:off x="0" y="0"/>
          <a:ext cx="0" cy="0"/>
          <a:chOff x="0" y="0"/>
          <a:chExt cx="0" cy="0"/>
        </a:xfrm>
      </p:grpSpPr>
      <p:sp>
        <p:nvSpPr>
          <p:cNvPr id="4" name="Título 1">
            <a:extLst>
              <a:ext uri="{FF2B5EF4-FFF2-40B4-BE49-F238E27FC236}">
                <a16:creationId xmlns:a16="http://schemas.microsoft.com/office/drawing/2014/main" id="{0B6D7385-D7AA-7498-97BA-E2BF4A748EC3}"/>
              </a:ext>
            </a:extLst>
          </p:cNvPr>
          <p:cNvSpPr txBox="1">
            <a:spLocks/>
          </p:cNvSpPr>
          <p:nvPr/>
        </p:nvSpPr>
        <p:spPr>
          <a:xfrm>
            <a:off x="0" y="18255"/>
            <a:ext cx="10440000" cy="792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dirty="0"/>
              <a:t>QUIZ</a:t>
            </a:r>
          </a:p>
        </p:txBody>
      </p:sp>
      <p:sp>
        <p:nvSpPr>
          <p:cNvPr id="2" name="Rectangle 1">
            <a:extLst>
              <a:ext uri="{FF2B5EF4-FFF2-40B4-BE49-F238E27FC236}">
                <a16:creationId xmlns:a16="http://schemas.microsoft.com/office/drawing/2014/main" id="{07519EC8-8609-A9A6-E34C-08198B7B9299}"/>
              </a:ext>
            </a:extLst>
          </p:cNvPr>
          <p:cNvSpPr>
            <a:spLocks noChangeArrowheads="1"/>
          </p:cNvSpPr>
          <p:nvPr/>
        </p:nvSpPr>
        <p:spPr bwMode="auto">
          <a:xfrm>
            <a:off x="0" y="0"/>
            <a:ext cx="12192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s-BO"/>
          </a:p>
        </p:txBody>
      </p:sp>
      <p:pic>
        <p:nvPicPr>
          <p:cNvPr id="6" name="Imagen 5" descr="Código QR&#10;&#10;El contenido generado por IA puede ser incorrecto.">
            <a:extLst>
              <a:ext uri="{FF2B5EF4-FFF2-40B4-BE49-F238E27FC236}">
                <a16:creationId xmlns:a16="http://schemas.microsoft.com/office/drawing/2014/main" id="{DADEC452-90AF-5EF1-A922-84F909E011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396000" y="607701"/>
            <a:ext cx="5400000" cy="5400000"/>
          </a:xfrm>
          <a:prstGeom prst="rect">
            <a:avLst/>
          </a:prstGeom>
        </p:spPr>
      </p:pic>
      <p:sp>
        <p:nvSpPr>
          <p:cNvPr id="10" name="CuadroTexto 9">
            <a:extLst>
              <a:ext uri="{FF2B5EF4-FFF2-40B4-BE49-F238E27FC236}">
                <a16:creationId xmlns:a16="http://schemas.microsoft.com/office/drawing/2014/main" id="{3E45EB5F-5140-5244-5B56-2CBDCE7A5EF5}"/>
              </a:ext>
            </a:extLst>
          </p:cNvPr>
          <p:cNvSpPr txBox="1"/>
          <p:nvPr/>
        </p:nvSpPr>
        <p:spPr>
          <a:xfrm>
            <a:off x="79309" y="5889562"/>
            <a:ext cx="6223518" cy="369332"/>
          </a:xfrm>
          <a:prstGeom prst="rect">
            <a:avLst/>
          </a:prstGeom>
          <a:noFill/>
        </p:spPr>
        <p:txBody>
          <a:bodyPr wrap="square">
            <a:spAutoFit/>
          </a:bodyPr>
          <a:lstStyle/>
          <a:p>
            <a:r>
              <a:rPr lang="en-US" dirty="0">
                <a:hlinkClick r:id="rId4"/>
              </a:rPr>
              <a:t>QUIZ SEMINARIO</a:t>
            </a:r>
            <a:endParaRPr lang="es-BO" dirty="0"/>
          </a:p>
        </p:txBody>
      </p:sp>
      <p:sp>
        <p:nvSpPr>
          <p:cNvPr id="3" name="Título 1">
            <a:extLst>
              <a:ext uri="{FF2B5EF4-FFF2-40B4-BE49-F238E27FC236}">
                <a16:creationId xmlns:a16="http://schemas.microsoft.com/office/drawing/2014/main" id="{304A0604-F257-81C3-9919-4D45ADEA34F7}"/>
              </a:ext>
            </a:extLst>
          </p:cNvPr>
          <p:cNvSpPr txBox="1">
            <a:spLocks/>
          </p:cNvSpPr>
          <p:nvPr/>
        </p:nvSpPr>
        <p:spPr>
          <a:xfrm>
            <a:off x="10084599" y="5678228"/>
            <a:ext cx="2028092" cy="792000"/>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pt-BR" sz="2400" dirty="0">
                <a:hlinkClick r:id="rId5" action="ppaction://hlinkfile"/>
              </a:rPr>
              <a:t>GITHUB</a:t>
            </a:r>
            <a:endParaRPr lang="pt-BR" sz="2400" dirty="0"/>
          </a:p>
        </p:txBody>
      </p:sp>
    </p:spTree>
    <p:extLst>
      <p:ext uri="{BB962C8B-B14F-4D97-AF65-F5344CB8AC3E}">
        <p14:creationId xmlns:p14="http://schemas.microsoft.com/office/powerpoint/2010/main" val="89147564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1">
            <a:extLst>
              <a:ext uri="{FF2B5EF4-FFF2-40B4-BE49-F238E27FC236}">
                <a16:creationId xmlns:a16="http://schemas.microsoft.com/office/drawing/2014/main" id="{32666AC8-2E17-4DB4-B0F5-60C640CCFD2E}"/>
              </a:ext>
            </a:extLst>
          </p:cNvPr>
          <p:cNvSpPr txBox="1">
            <a:spLocks/>
          </p:cNvSpPr>
          <p:nvPr/>
        </p:nvSpPr>
        <p:spPr>
          <a:xfrm>
            <a:off x="1431533" y="2720526"/>
            <a:ext cx="9144000" cy="1029541"/>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pt-BR" sz="6600" noProof="0" dirty="0"/>
              <a:t>Obrigado!</a:t>
            </a:r>
            <a:endParaRPr lang="pt-BR" sz="6600" b="1" i="1" noProof="0" dirty="0"/>
          </a:p>
        </p:txBody>
      </p:sp>
    </p:spTree>
    <p:extLst>
      <p:ext uri="{BB962C8B-B14F-4D97-AF65-F5344CB8AC3E}">
        <p14:creationId xmlns:p14="http://schemas.microsoft.com/office/powerpoint/2010/main" val="265570461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61AB666-207F-9D92-27FF-B4F433C95653}"/>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0D54F095-A0B4-618D-CB24-D02F2E3AC9DE}"/>
              </a:ext>
            </a:extLst>
          </p:cNvPr>
          <p:cNvSpPr>
            <a:spLocks noGrp="1"/>
          </p:cNvSpPr>
          <p:nvPr>
            <p:ph type="title"/>
          </p:nvPr>
        </p:nvSpPr>
        <p:spPr>
          <a:xfrm>
            <a:off x="0" y="0"/>
            <a:ext cx="10440000" cy="792000"/>
          </a:xfrm>
        </p:spPr>
        <p:txBody>
          <a:bodyPr vert="horz" lIns="91440" tIns="45720" rIns="91440" bIns="45720" rtlCol="0" anchor="ctr">
            <a:normAutofit/>
          </a:bodyPr>
          <a:lstStyle/>
          <a:p>
            <a:r>
              <a:rPr lang="pt-BR" noProof="0" dirty="0"/>
              <a:t>Introdução</a:t>
            </a:r>
          </a:p>
        </p:txBody>
      </p:sp>
      <p:sp>
        <p:nvSpPr>
          <p:cNvPr id="3" name="Espaço Reservado para Conteúdo 2">
            <a:extLst>
              <a:ext uri="{FF2B5EF4-FFF2-40B4-BE49-F238E27FC236}">
                <a16:creationId xmlns:a16="http://schemas.microsoft.com/office/drawing/2014/main" id="{17F233EB-08D4-8337-4237-6714EF55D573}"/>
              </a:ext>
            </a:extLst>
          </p:cNvPr>
          <p:cNvSpPr>
            <a:spLocks noGrp="1"/>
          </p:cNvSpPr>
          <p:nvPr>
            <p:ph idx="1"/>
          </p:nvPr>
        </p:nvSpPr>
        <p:spPr>
          <a:xfrm>
            <a:off x="293078" y="1391871"/>
            <a:ext cx="10644553" cy="2980837"/>
          </a:xfrm>
        </p:spPr>
        <p:txBody>
          <a:bodyPr vert="horz" lIns="91440" tIns="45720" rIns="91440" bIns="45720" rtlCol="0">
            <a:normAutofit/>
          </a:bodyPr>
          <a:lstStyle/>
          <a:p>
            <a:r>
              <a:rPr lang="pt-BR" noProof="0" dirty="0"/>
              <a:t>Outro método bastante utilizado é a </a:t>
            </a:r>
            <a:r>
              <a:rPr lang="pt-BR" b="1" noProof="0" dirty="0">
                <a:solidFill>
                  <a:schemeClr val="accent6"/>
                </a:solidFill>
              </a:rPr>
              <a:t>Interpolação </a:t>
            </a:r>
            <a:r>
              <a:rPr lang="pt-BR" b="1" noProof="0" dirty="0" err="1">
                <a:solidFill>
                  <a:schemeClr val="accent6"/>
                </a:solidFill>
              </a:rPr>
              <a:t>Bicubica</a:t>
            </a:r>
            <a:r>
              <a:rPr lang="pt-BR" noProof="0" dirty="0"/>
              <a:t>, Técnica avançada de redimensionamento de imagens que calcula novos pixels com base nos 16 vizinhos mais próximos, gerando transições suaves e maior qualidade visual.</a:t>
            </a:r>
          </a:p>
          <a:p>
            <a:endParaRPr lang="pt-BR" noProof="0" dirty="0"/>
          </a:p>
        </p:txBody>
      </p:sp>
      <p:pic>
        <p:nvPicPr>
          <p:cNvPr id="5" name="Imagen 4">
            <a:extLst>
              <a:ext uri="{FF2B5EF4-FFF2-40B4-BE49-F238E27FC236}">
                <a16:creationId xmlns:a16="http://schemas.microsoft.com/office/drawing/2014/main" id="{220852B1-8EAF-CC9C-5710-09295662DBD5}"/>
              </a:ext>
            </a:extLst>
          </p:cNvPr>
          <p:cNvPicPr>
            <a:picLocks noChangeAspect="1"/>
          </p:cNvPicPr>
          <p:nvPr/>
        </p:nvPicPr>
        <p:blipFill>
          <a:blip r:embed="rId2"/>
          <a:srcRect t="20296" b="12649"/>
          <a:stretch>
            <a:fillRect/>
          </a:stretch>
        </p:blipFill>
        <p:spPr>
          <a:xfrm>
            <a:off x="4844562" y="3285471"/>
            <a:ext cx="6890238" cy="3080159"/>
          </a:xfrm>
          <a:prstGeom prst="rect">
            <a:avLst/>
          </a:prstGeom>
        </p:spPr>
      </p:pic>
    </p:spTree>
    <p:extLst>
      <p:ext uri="{BB962C8B-B14F-4D97-AF65-F5344CB8AC3E}">
        <p14:creationId xmlns:p14="http://schemas.microsoft.com/office/powerpoint/2010/main" val="2318387172"/>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844C1E-A483-EF35-5EDB-01B489D1F608}"/>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5D76CA42-0D94-D745-0A0A-3014F6A1D7C0}"/>
              </a:ext>
            </a:extLst>
          </p:cNvPr>
          <p:cNvSpPr>
            <a:spLocks noGrp="1"/>
          </p:cNvSpPr>
          <p:nvPr>
            <p:ph type="title"/>
          </p:nvPr>
        </p:nvSpPr>
        <p:spPr>
          <a:xfrm>
            <a:off x="0" y="0"/>
            <a:ext cx="10440000" cy="792000"/>
          </a:xfrm>
        </p:spPr>
        <p:txBody>
          <a:bodyPr/>
          <a:lstStyle/>
          <a:p>
            <a:r>
              <a:rPr lang="pt-BR" noProof="0" dirty="0"/>
              <a:t>Introdução</a:t>
            </a:r>
          </a:p>
        </p:txBody>
      </p:sp>
      <p:sp>
        <p:nvSpPr>
          <p:cNvPr id="3" name="Espaço Reservado para Conteúdo 2">
            <a:extLst>
              <a:ext uri="{FF2B5EF4-FFF2-40B4-BE49-F238E27FC236}">
                <a16:creationId xmlns:a16="http://schemas.microsoft.com/office/drawing/2014/main" id="{E20E6956-8903-B377-E3FF-034EE4FA65A3}"/>
              </a:ext>
            </a:extLst>
          </p:cNvPr>
          <p:cNvSpPr>
            <a:spLocks noGrp="1"/>
          </p:cNvSpPr>
          <p:nvPr>
            <p:ph idx="1"/>
          </p:nvPr>
        </p:nvSpPr>
        <p:spPr>
          <a:xfrm>
            <a:off x="143788" y="1018646"/>
            <a:ext cx="6061070" cy="5727387"/>
          </a:xfrm>
        </p:spPr>
        <p:txBody>
          <a:bodyPr>
            <a:normAutofit/>
          </a:bodyPr>
          <a:lstStyle/>
          <a:p>
            <a:r>
              <a:rPr lang="pt-BR" noProof="0" dirty="0"/>
              <a:t>O problema central reside no fato de que esses </a:t>
            </a:r>
            <a:r>
              <a:rPr lang="pt-BR" noProof="0" dirty="0" err="1"/>
              <a:t>resizers</a:t>
            </a:r>
            <a:r>
              <a:rPr lang="pt-BR" noProof="0" dirty="0"/>
              <a:t> aplicam a mesma </a:t>
            </a:r>
            <a:r>
              <a:rPr lang="pt-BR" b="1" noProof="0" dirty="0">
                <a:solidFill>
                  <a:srgbClr val="BEBE00"/>
                </a:solidFill>
              </a:rPr>
              <a:t>lógica de escalonamento em toda a imagem</a:t>
            </a:r>
            <a:r>
              <a:rPr lang="pt-BR" noProof="0" dirty="0"/>
              <a:t>, sem levar em conta quais detalhes são cruciais para o reconhecimento</a:t>
            </a:r>
          </a:p>
          <a:p>
            <a:r>
              <a:rPr lang="pt-BR" noProof="0" dirty="0"/>
              <a:t>Ele não distingue, por exemplo, entre o gramado ao fundo. Ao calcular a média das cores, ao mesmo tempo em que </a:t>
            </a:r>
            <a:r>
              <a:rPr lang="pt-BR" b="1" noProof="0" dirty="0">
                <a:solidFill>
                  <a:schemeClr val="accent4"/>
                </a:solidFill>
              </a:rPr>
              <a:t>preserva sem dificuldade áreas de menor relevância</a:t>
            </a:r>
            <a:r>
              <a:rPr lang="pt-BR" noProof="0" dirty="0"/>
              <a:t>, como uma parede uniforme.</a:t>
            </a:r>
          </a:p>
          <a:p>
            <a:endParaRPr lang="pt-BR" noProof="0" dirty="0"/>
          </a:p>
        </p:txBody>
      </p:sp>
      <p:pic>
        <p:nvPicPr>
          <p:cNvPr id="4" name="Picture 8">
            <a:extLst>
              <a:ext uri="{FF2B5EF4-FFF2-40B4-BE49-F238E27FC236}">
                <a16:creationId xmlns:a16="http://schemas.microsoft.com/office/drawing/2014/main" id="{30C7A56C-A300-8FE7-860A-B6FFE0FCA307}"/>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153"/>
          <a:stretch>
            <a:fillRect/>
          </a:stretch>
        </p:blipFill>
        <p:spPr bwMode="auto">
          <a:xfrm>
            <a:off x="7949817" y="396000"/>
            <a:ext cx="2478460" cy="2754457"/>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EF819918-9D17-6A08-B16A-579E3DDF414C}"/>
              </a:ext>
            </a:extLst>
          </p:cNvPr>
          <p:cNvPicPr>
            <a:picLocks noChangeAspect="1"/>
          </p:cNvPicPr>
          <p:nvPr/>
        </p:nvPicPr>
        <p:blipFill>
          <a:blip r:embed="rId3">
            <a:extLst>
              <a:ext uri="{BEBA8EAE-BF5A-486C-A8C5-ECC9F3942E4B}">
                <a14:imgProps xmlns:a14="http://schemas.microsoft.com/office/drawing/2010/main">
                  <a14:imgLayer r:embed="rId4">
                    <a14:imgEffect>
                      <a14:artisticLightScreen gridSize="1"/>
                    </a14:imgEffect>
                    <a14:imgEffect>
                      <a14:sharpenSoften amount="50000"/>
                    </a14:imgEffect>
                  </a14:imgLayer>
                </a14:imgProps>
              </a:ext>
            </a:extLst>
          </a:blip>
          <a:stretch>
            <a:fillRect/>
          </a:stretch>
        </p:blipFill>
        <p:spPr>
          <a:xfrm>
            <a:off x="7960826" y="3707544"/>
            <a:ext cx="2479174" cy="2754457"/>
          </a:xfrm>
          <a:prstGeom prst="rect">
            <a:avLst/>
          </a:prstGeom>
        </p:spPr>
      </p:pic>
    </p:spTree>
    <p:extLst>
      <p:ext uri="{BB962C8B-B14F-4D97-AF65-F5344CB8AC3E}">
        <p14:creationId xmlns:p14="http://schemas.microsoft.com/office/powerpoint/2010/main" val="5388538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6D67AC-C024-E821-A7BF-F05E8262FE0B}"/>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F13E94F7-1D7F-39C6-A4EC-380968E05B46}"/>
              </a:ext>
            </a:extLst>
          </p:cNvPr>
          <p:cNvSpPr>
            <a:spLocks noGrp="1"/>
          </p:cNvSpPr>
          <p:nvPr>
            <p:ph type="title"/>
          </p:nvPr>
        </p:nvSpPr>
        <p:spPr>
          <a:xfrm>
            <a:off x="0" y="0"/>
            <a:ext cx="10440000" cy="792000"/>
          </a:xfrm>
        </p:spPr>
        <p:txBody>
          <a:bodyPr/>
          <a:lstStyle/>
          <a:p>
            <a:r>
              <a:rPr lang="pt-BR" noProof="0" dirty="0"/>
              <a:t>Introdução</a:t>
            </a:r>
          </a:p>
        </p:txBody>
      </p:sp>
      <p:sp>
        <p:nvSpPr>
          <p:cNvPr id="3" name="Espaço Reservado para Conteúdo 2">
            <a:extLst>
              <a:ext uri="{FF2B5EF4-FFF2-40B4-BE49-F238E27FC236}">
                <a16:creationId xmlns:a16="http://schemas.microsoft.com/office/drawing/2014/main" id="{CDD408D8-1E37-FC43-BA66-8E447F156DCC}"/>
              </a:ext>
            </a:extLst>
          </p:cNvPr>
          <p:cNvSpPr>
            <a:spLocks noGrp="1"/>
          </p:cNvSpPr>
          <p:nvPr>
            <p:ph idx="1"/>
          </p:nvPr>
        </p:nvSpPr>
        <p:spPr>
          <a:xfrm>
            <a:off x="106465" y="1121792"/>
            <a:ext cx="12085535" cy="968774"/>
          </a:xfrm>
        </p:spPr>
        <p:txBody>
          <a:bodyPr>
            <a:normAutofit lnSpcReduction="10000"/>
          </a:bodyPr>
          <a:lstStyle/>
          <a:p>
            <a:pPr marL="0" indent="0">
              <a:buNone/>
            </a:pPr>
            <a:r>
              <a:rPr lang="pt-BR" b="1" noProof="0" dirty="0">
                <a:solidFill>
                  <a:schemeClr val="accent6"/>
                </a:solidFill>
              </a:rPr>
              <a:t>Solução Inteligente</a:t>
            </a:r>
            <a:r>
              <a:rPr lang="pt-BR" noProof="0" dirty="0"/>
              <a:t>:</a:t>
            </a:r>
          </a:p>
          <a:p>
            <a:pPr marL="0" indent="0">
              <a:buNone/>
            </a:pPr>
            <a:r>
              <a:rPr lang="pt-BR" noProof="0" dirty="0"/>
              <a:t>Um Redimensionador que “</a:t>
            </a:r>
            <a:r>
              <a:rPr lang="pt-BR" b="1" noProof="0" dirty="0">
                <a:solidFill>
                  <a:schemeClr val="accent2"/>
                </a:solidFill>
              </a:rPr>
              <a:t>Adapta</a:t>
            </a:r>
            <a:r>
              <a:rPr lang="pt-BR" noProof="0" dirty="0"/>
              <a:t>” a Imagem para </a:t>
            </a:r>
            <a:r>
              <a:rPr lang="pt-BR" b="1" noProof="0" dirty="0">
                <a:solidFill>
                  <a:srgbClr val="7030A0"/>
                </a:solidFill>
              </a:rPr>
              <a:t>Máquinas</a:t>
            </a:r>
          </a:p>
          <a:p>
            <a:pPr marL="0" indent="0">
              <a:buNone/>
            </a:pPr>
            <a:endParaRPr lang="pt-BR" noProof="0" dirty="0"/>
          </a:p>
        </p:txBody>
      </p:sp>
      <p:sp>
        <p:nvSpPr>
          <p:cNvPr id="7" name="Espaço Reservado para Conteúdo 2">
            <a:extLst>
              <a:ext uri="{FF2B5EF4-FFF2-40B4-BE49-F238E27FC236}">
                <a16:creationId xmlns:a16="http://schemas.microsoft.com/office/drawing/2014/main" id="{8E2D7D64-6572-55A7-4A00-CEA73D598587}"/>
              </a:ext>
            </a:extLst>
          </p:cNvPr>
          <p:cNvSpPr txBox="1">
            <a:spLocks/>
          </p:cNvSpPr>
          <p:nvPr/>
        </p:nvSpPr>
        <p:spPr>
          <a:xfrm>
            <a:off x="1779996" y="2205753"/>
            <a:ext cx="8660004" cy="2160465"/>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just">
              <a:buFont typeface="Arial" panose="020B0604020202020204" pitchFamily="34" charset="0"/>
              <a:buNone/>
            </a:pPr>
            <a:r>
              <a:rPr lang="pt-BR" noProof="0" dirty="0"/>
              <a:t>E se, em vez de usar um </a:t>
            </a:r>
            <a:r>
              <a:rPr lang="pt-BR" b="1" noProof="0" dirty="0">
                <a:solidFill>
                  <a:schemeClr val="accent4">
                    <a:lumMod val="60000"/>
                    <a:lumOff val="40000"/>
                  </a:schemeClr>
                </a:solidFill>
              </a:rPr>
              <a:t>método fixo </a:t>
            </a:r>
            <a:r>
              <a:rPr lang="pt-BR" noProof="0" dirty="0"/>
              <a:t>como o redimensionamento </a:t>
            </a:r>
            <a:r>
              <a:rPr lang="pt-BR" noProof="0" dirty="0" err="1"/>
              <a:t>bilineal</a:t>
            </a:r>
            <a:r>
              <a:rPr lang="pt-BR" noProof="0" dirty="0"/>
              <a:t> ou </a:t>
            </a:r>
            <a:r>
              <a:rPr lang="pt-BR" noProof="0" dirty="0" err="1"/>
              <a:t>bicubico</a:t>
            </a:r>
            <a:r>
              <a:rPr lang="pt-BR" noProof="0" dirty="0"/>
              <a:t>, tivéssemos um “</a:t>
            </a:r>
            <a:r>
              <a:rPr lang="pt-BR" b="1" noProof="0" dirty="0">
                <a:solidFill>
                  <a:srgbClr val="7030A0"/>
                </a:solidFill>
              </a:rPr>
              <a:t>especialista digital</a:t>
            </a:r>
            <a:r>
              <a:rPr lang="pt-BR" noProof="0" dirty="0"/>
              <a:t>” que analisa a imagem e a redimensiona de forma a </a:t>
            </a:r>
            <a:r>
              <a:rPr lang="pt-BR" b="1" noProof="0" dirty="0">
                <a:solidFill>
                  <a:srgbClr val="FF0000"/>
                </a:solidFill>
              </a:rPr>
              <a:t>destacar</a:t>
            </a:r>
            <a:r>
              <a:rPr lang="pt-BR" noProof="0" dirty="0"/>
              <a:t> as características mais importantes para uma tarefa específica de </a:t>
            </a:r>
            <a:r>
              <a:rPr lang="pt-BR" b="1" noProof="0" dirty="0">
                <a:solidFill>
                  <a:schemeClr val="accent2"/>
                </a:solidFill>
              </a:rPr>
              <a:t>visão computacional</a:t>
            </a:r>
            <a:r>
              <a:rPr lang="pt-BR" noProof="0" dirty="0">
                <a:solidFill>
                  <a:schemeClr val="accent2"/>
                </a:solidFill>
              </a:rPr>
              <a:t>?</a:t>
            </a:r>
          </a:p>
          <a:p>
            <a:pPr marL="0" indent="0" algn="just">
              <a:buFont typeface="Arial" panose="020B0604020202020204" pitchFamily="34" charset="0"/>
              <a:buNone/>
            </a:pPr>
            <a:endParaRPr lang="pt-BR" noProof="0" dirty="0"/>
          </a:p>
          <a:p>
            <a:pPr marL="0" indent="0" algn="just">
              <a:buFont typeface="Arial" panose="020B0604020202020204" pitchFamily="34" charset="0"/>
              <a:buNone/>
            </a:pPr>
            <a:endParaRPr lang="pt-BR" noProof="0" dirty="0"/>
          </a:p>
          <a:p>
            <a:pPr marL="0" indent="0" algn="just">
              <a:buFont typeface="Arial" panose="020B0604020202020204" pitchFamily="34" charset="0"/>
              <a:buNone/>
            </a:pPr>
            <a:endParaRPr lang="pt-BR" noProof="0" dirty="0"/>
          </a:p>
          <a:p>
            <a:pPr marL="0" indent="0" algn="just">
              <a:buFont typeface="Arial" panose="020B0604020202020204" pitchFamily="34" charset="0"/>
              <a:buNone/>
            </a:pPr>
            <a:endParaRPr lang="pt-BR" noProof="0" dirty="0"/>
          </a:p>
        </p:txBody>
      </p:sp>
      <p:pic>
        <p:nvPicPr>
          <p:cNvPr id="4" name="Picture 8">
            <a:extLst>
              <a:ext uri="{FF2B5EF4-FFF2-40B4-BE49-F238E27FC236}">
                <a16:creationId xmlns:a16="http://schemas.microsoft.com/office/drawing/2014/main" id="{D1B5A949-D243-06D1-9DE8-0B4324FD5D51}"/>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r="50153"/>
          <a:stretch>
            <a:fillRect/>
          </a:stretch>
        </p:blipFill>
        <p:spPr bwMode="auto">
          <a:xfrm>
            <a:off x="816548" y="4492482"/>
            <a:ext cx="2478460" cy="2318867"/>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8">
            <a:extLst>
              <a:ext uri="{FF2B5EF4-FFF2-40B4-BE49-F238E27FC236}">
                <a16:creationId xmlns:a16="http://schemas.microsoft.com/office/drawing/2014/main" id="{5840B40D-36C5-EA8D-11C0-7E5C89B37339}"/>
              </a:ext>
            </a:extLst>
          </p:cNvPr>
          <p:cNvPicPr>
            <a:picLocks noChangeAspect="1" noChangeArrowheads="1"/>
          </p:cNvPicPr>
          <p:nvPr/>
        </p:nvPicPr>
        <p:blipFill rotWithShape="1">
          <a:blip r:embed="rId3">
            <a:extLst>
              <a:ext uri="{BEBA8EAE-BF5A-486C-A8C5-ECC9F3942E4B}">
                <a14:imgProps xmlns:a14="http://schemas.microsoft.com/office/drawing/2010/main">
                  <a14:imgLayer r:embed="rId4">
                    <a14:imgEffect>
                      <a14:artisticGlowEdges trans="32000" smoothness="2"/>
                    </a14:imgEffect>
                    <a14:imgEffect>
                      <a14:sharpenSoften amount="50000"/>
                    </a14:imgEffect>
                    <a14:imgEffect>
                      <a14:saturation sat="400000"/>
                    </a14:imgEffect>
                    <a14:imgEffect>
                      <a14:brightnessContrast bright="40000" contrast="-20000"/>
                    </a14:imgEffect>
                  </a14:imgLayer>
                </a14:imgProps>
              </a:ext>
              <a:ext uri="{28A0092B-C50C-407E-A947-70E740481C1C}">
                <a14:useLocalDpi xmlns:a14="http://schemas.microsoft.com/office/drawing/2010/main" val="0"/>
              </a:ext>
            </a:extLst>
          </a:blip>
          <a:srcRect r="50153"/>
          <a:stretch>
            <a:fillRect/>
          </a:stretch>
        </p:blipFill>
        <p:spPr bwMode="auto">
          <a:xfrm>
            <a:off x="8487163" y="4492482"/>
            <a:ext cx="2478460" cy="2318867"/>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n 5">
            <a:extLst>
              <a:ext uri="{FF2B5EF4-FFF2-40B4-BE49-F238E27FC236}">
                <a16:creationId xmlns:a16="http://schemas.microsoft.com/office/drawing/2014/main" id="{EF6F8531-DBFF-F287-E542-084A3F38FC9B}"/>
              </a:ext>
            </a:extLst>
          </p:cNvPr>
          <p:cNvPicPr>
            <a:picLocks noChangeAspect="1"/>
          </p:cNvPicPr>
          <p:nvPr/>
        </p:nvPicPr>
        <p:blipFill>
          <a:blip r:embed="rId5">
            <a:extLst>
              <a:ext uri="{BEBA8EAE-BF5A-486C-A8C5-ECC9F3942E4B}">
                <a14:imgProps xmlns:a14="http://schemas.microsoft.com/office/drawing/2010/main">
                  <a14:imgLayer r:embed="rId6">
                    <a14:imgEffect>
                      <a14:artisticLightScreen gridSize="1"/>
                    </a14:imgEffect>
                  </a14:imgLayer>
                </a14:imgProps>
              </a:ext>
            </a:extLst>
          </a:blip>
          <a:stretch>
            <a:fillRect/>
          </a:stretch>
        </p:blipFill>
        <p:spPr>
          <a:xfrm>
            <a:off x="4651363" y="4492482"/>
            <a:ext cx="2479174" cy="2318867"/>
          </a:xfrm>
          <a:prstGeom prst="rect">
            <a:avLst/>
          </a:prstGeom>
        </p:spPr>
      </p:pic>
    </p:spTree>
    <p:extLst>
      <p:ext uri="{BB962C8B-B14F-4D97-AF65-F5344CB8AC3E}">
        <p14:creationId xmlns:p14="http://schemas.microsoft.com/office/powerpoint/2010/main" val="30754706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20D1C23-03FA-4C51-C15C-6804D690FB27}"/>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16738A65-AAB1-FDC3-B35A-E289648DEB09}"/>
              </a:ext>
            </a:extLst>
          </p:cNvPr>
          <p:cNvSpPr>
            <a:spLocks noGrp="1"/>
          </p:cNvSpPr>
          <p:nvPr>
            <p:ph type="title"/>
          </p:nvPr>
        </p:nvSpPr>
        <p:spPr>
          <a:xfrm>
            <a:off x="0" y="0"/>
            <a:ext cx="10440000" cy="792000"/>
          </a:xfrm>
        </p:spPr>
        <p:txBody>
          <a:bodyPr/>
          <a:lstStyle/>
          <a:p>
            <a:r>
              <a:rPr lang="pt-BR" noProof="0" dirty="0"/>
              <a:t>Introdução</a:t>
            </a:r>
          </a:p>
        </p:txBody>
      </p:sp>
      <p:sp>
        <p:nvSpPr>
          <p:cNvPr id="3" name="Espaço Reservado para Conteúdo 2">
            <a:extLst>
              <a:ext uri="{FF2B5EF4-FFF2-40B4-BE49-F238E27FC236}">
                <a16:creationId xmlns:a16="http://schemas.microsoft.com/office/drawing/2014/main" id="{F963C9EE-B922-D0C0-09AE-C5705B0F464F}"/>
              </a:ext>
            </a:extLst>
          </p:cNvPr>
          <p:cNvSpPr>
            <a:spLocks noGrp="1"/>
          </p:cNvSpPr>
          <p:nvPr>
            <p:ph idx="1"/>
          </p:nvPr>
        </p:nvSpPr>
        <p:spPr>
          <a:xfrm>
            <a:off x="106465" y="1121792"/>
            <a:ext cx="12085535" cy="968774"/>
          </a:xfrm>
        </p:spPr>
        <p:txBody>
          <a:bodyPr>
            <a:normAutofit lnSpcReduction="10000"/>
          </a:bodyPr>
          <a:lstStyle/>
          <a:p>
            <a:pPr marL="0" indent="0">
              <a:buNone/>
            </a:pPr>
            <a:r>
              <a:rPr lang="pt-BR" b="1" noProof="0" dirty="0">
                <a:solidFill>
                  <a:schemeClr val="accent6"/>
                </a:solidFill>
              </a:rPr>
              <a:t>Solução Inteligente</a:t>
            </a:r>
            <a:r>
              <a:rPr lang="pt-BR" noProof="0" dirty="0"/>
              <a:t>:</a:t>
            </a:r>
          </a:p>
          <a:p>
            <a:pPr marL="0" indent="0">
              <a:buNone/>
            </a:pPr>
            <a:r>
              <a:rPr lang="pt-BR" noProof="0" dirty="0"/>
              <a:t>Um Redimensionador que “</a:t>
            </a:r>
            <a:r>
              <a:rPr lang="pt-BR" b="1" noProof="0" dirty="0">
                <a:solidFill>
                  <a:schemeClr val="accent2"/>
                </a:solidFill>
              </a:rPr>
              <a:t>Adapta</a:t>
            </a:r>
            <a:r>
              <a:rPr lang="pt-BR" noProof="0" dirty="0"/>
              <a:t>” a Imagem para </a:t>
            </a:r>
            <a:r>
              <a:rPr lang="pt-BR" b="1" noProof="0" dirty="0">
                <a:solidFill>
                  <a:srgbClr val="7030A0"/>
                </a:solidFill>
              </a:rPr>
              <a:t>Máquinas</a:t>
            </a:r>
          </a:p>
          <a:p>
            <a:pPr marL="0" indent="0">
              <a:buNone/>
            </a:pPr>
            <a:endParaRPr lang="pt-BR" noProof="0" dirty="0"/>
          </a:p>
        </p:txBody>
      </p:sp>
      <p:pic>
        <p:nvPicPr>
          <p:cNvPr id="9" name="Imagen 8">
            <a:extLst>
              <a:ext uri="{FF2B5EF4-FFF2-40B4-BE49-F238E27FC236}">
                <a16:creationId xmlns:a16="http://schemas.microsoft.com/office/drawing/2014/main" id="{0631D0BA-1498-05D6-8378-4A706D6DF04A}"/>
              </a:ext>
            </a:extLst>
          </p:cNvPr>
          <p:cNvPicPr>
            <a:picLocks noChangeAspect="1"/>
          </p:cNvPicPr>
          <p:nvPr/>
        </p:nvPicPr>
        <p:blipFill>
          <a:blip r:embed="rId2"/>
          <a:stretch>
            <a:fillRect/>
          </a:stretch>
        </p:blipFill>
        <p:spPr>
          <a:xfrm>
            <a:off x="1118493" y="2604972"/>
            <a:ext cx="9955014" cy="1648055"/>
          </a:xfrm>
          <a:prstGeom prst="rect">
            <a:avLst/>
          </a:prstGeom>
        </p:spPr>
      </p:pic>
    </p:spTree>
    <p:extLst>
      <p:ext uri="{BB962C8B-B14F-4D97-AF65-F5344CB8AC3E}">
        <p14:creationId xmlns:p14="http://schemas.microsoft.com/office/powerpoint/2010/main" val="8520540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572627-B581-0930-76F6-728C487D39B4}"/>
            </a:ext>
          </a:extLst>
        </p:cNvPr>
        <p:cNvGrpSpPr/>
        <p:nvPr/>
      </p:nvGrpSpPr>
      <p:grpSpPr>
        <a:xfrm>
          <a:off x="0" y="0"/>
          <a:ext cx="0" cy="0"/>
          <a:chOff x="0" y="0"/>
          <a:chExt cx="0" cy="0"/>
        </a:xfrm>
      </p:grpSpPr>
      <p:sp>
        <p:nvSpPr>
          <p:cNvPr id="2" name="Título 1">
            <a:extLst>
              <a:ext uri="{FF2B5EF4-FFF2-40B4-BE49-F238E27FC236}">
                <a16:creationId xmlns:a16="http://schemas.microsoft.com/office/drawing/2014/main" id="{AB93CF04-731E-8D71-D97A-6A4D656402E5}"/>
              </a:ext>
            </a:extLst>
          </p:cNvPr>
          <p:cNvSpPr>
            <a:spLocks noGrp="1"/>
          </p:cNvSpPr>
          <p:nvPr>
            <p:ph type="title"/>
          </p:nvPr>
        </p:nvSpPr>
        <p:spPr>
          <a:xfrm>
            <a:off x="0" y="26011"/>
            <a:ext cx="10440000" cy="792000"/>
          </a:xfrm>
        </p:spPr>
        <p:txBody>
          <a:bodyPr/>
          <a:lstStyle/>
          <a:p>
            <a:r>
              <a:rPr lang="pt-BR" noProof="0" dirty="0"/>
              <a:t>Introdução</a:t>
            </a:r>
          </a:p>
        </p:txBody>
      </p:sp>
      <p:sp>
        <p:nvSpPr>
          <p:cNvPr id="3" name="Espaço Reservado para Conteúdo 2">
            <a:extLst>
              <a:ext uri="{FF2B5EF4-FFF2-40B4-BE49-F238E27FC236}">
                <a16:creationId xmlns:a16="http://schemas.microsoft.com/office/drawing/2014/main" id="{645355E1-675F-D774-B15A-17C9251219FF}"/>
              </a:ext>
            </a:extLst>
          </p:cNvPr>
          <p:cNvSpPr>
            <a:spLocks noGrp="1"/>
          </p:cNvSpPr>
          <p:nvPr>
            <p:ph idx="1"/>
          </p:nvPr>
        </p:nvSpPr>
        <p:spPr>
          <a:xfrm>
            <a:off x="246186" y="1690688"/>
            <a:ext cx="3903784" cy="4985482"/>
          </a:xfrm>
        </p:spPr>
        <p:txBody>
          <a:bodyPr>
            <a:normAutofit fontScale="92500"/>
          </a:bodyPr>
          <a:lstStyle/>
          <a:p>
            <a:r>
              <a:rPr lang="pt-BR" noProof="0" dirty="0"/>
              <a:t>O método utiliza uma </a:t>
            </a:r>
            <a:r>
              <a:rPr lang="pt-BR" b="1" noProof="0" dirty="0">
                <a:solidFill>
                  <a:schemeClr val="accent4"/>
                </a:solidFill>
              </a:rPr>
              <a:t>rede neural convolucional (CNN) </a:t>
            </a:r>
            <a:r>
              <a:rPr lang="pt-BR" noProof="0" dirty="0"/>
              <a:t>que </a:t>
            </a:r>
            <a:r>
              <a:rPr lang="pt-BR" b="1" noProof="0" dirty="0">
                <a:solidFill>
                  <a:srgbClr val="7030A0"/>
                </a:solidFill>
              </a:rPr>
              <a:t>aprende, junto com o modelo </a:t>
            </a:r>
            <a:r>
              <a:rPr lang="pt-BR" noProof="0" dirty="0"/>
              <a:t>de visão, a redimensionar imagens de maneira otimizada para a tarefa-alvo.</a:t>
            </a:r>
          </a:p>
          <a:p>
            <a:r>
              <a:rPr lang="pt-BR" noProof="0" dirty="0"/>
              <a:t>O treinamento é conjunto, utilizando a </a:t>
            </a:r>
            <a:r>
              <a:rPr lang="pt-BR" b="1" noProof="0" dirty="0">
                <a:solidFill>
                  <a:schemeClr val="accent2">
                    <a:lumMod val="75000"/>
                  </a:schemeClr>
                </a:solidFill>
              </a:rPr>
              <a:t>mesma função de perda </a:t>
            </a:r>
            <a:r>
              <a:rPr lang="pt-BR" noProof="0" dirty="0"/>
              <a:t>(entropia cruzada para classificação). </a:t>
            </a:r>
          </a:p>
          <a:p>
            <a:endParaRPr lang="pt-BR" noProof="0" dirty="0"/>
          </a:p>
          <a:p>
            <a:pPr marL="0" indent="0">
              <a:buNone/>
            </a:pPr>
            <a:endParaRPr lang="pt-BR" noProof="0" dirty="0"/>
          </a:p>
          <a:p>
            <a:pPr marL="0" indent="0">
              <a:buNone/>
            </a:pPr>
            <a:endParaRPr lang="pt-BR" noProof="0" dirty="0"/>
          </a:p>
          <a:p>
            <a:pPr marL="0" indent="0">
              <a:buNone/>
            </a:pPr>
            <a:endParaRPr lang="pt-BR" noProof="0" dirty="0"/>
          </a:p>
        </p:txBody>
      </p:sp>
      <p:pic>
        <p:nvPicPr>
          <p:cNvPr id="8" name="Imagen 7">
            <a:extLst>
              <a:ext uri="{FF2B5EF4-FFF2-40B4-BE49-F238E27FC236}">
                <a16:creationId xmlns:a16="http://schemas.microsoft.com/office/drawing/2014/main" id="{86F4EDD3-85EB-AB1F-3C2F-E841991B9BF0}"/>
              </a:ext>
            </a:extLst>
          </p:cNvPr>
          <p:cNvPicPr>
            <a:picLocks noChangeAspect="1"/>
          </p:cNvPicPr>
          <p:nvPr/>
        </p:nvPicPr>
        <p:blipFill>
          <a:blip r:embed="rId3"/>
          <a:stretch>
            <a:fillRect/>
          </a:stretch>
        </p:blipFill>
        <p:spPr>
          <a:xfrm>
            <a:off x="5005754" y="1574860"/>
            <a:ext cx="6717322" cy="4687527"/>
          </a:xfrm>
          <a:prstGeom prst="rect">
            <a:avLst/>
          </a:prstGeom>
        </p:spPr>
      </p:pic>
      <p:sp>
        <p:nvSpPr>
          <p:cNvPr id="4" name="Espaço Reservado para Conteúdo 2">
            <a:extLst>
              <a:ext uri="{FF2B5EF4-FFF2-40B4-BE49-F238E27FC236}">
                <a16:creationId xmlns:a16="http://schemas.microsoft.com/office/drawing/2014/main" id="{8CF21A98-3D5B-D2B2-70D0-4819893B4735}"/>
              </a:ext>
            </a:extLst>
          </p:cNvPr>
          <p:cNvSpPr txBox="1">
            <a:spLocks/>
          </p:cNvSpPr>
          <p:nvPr/>
        </p:nvSpPr>
        <p:spPr>
          <a:xfrm>
            <a:off x="53232" y="712049"/>
            <a:ext cx="12085535" cy="968774"/>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pt-BR" noProof="0" dirty="0"/>
              <a:t> </a:t>
            </a:r>
            <a:r>
              <a:rPr lang="pt-BR" b="1" noProof="0" dirty="0" err="1">
                <a:solidFill>
                  <a:schemeClr val="accent6"/>
                </a:solidFill>
              </a:rPr>
              <a:t>Proposed</a:t>
            </a:r>
            <a:r>
              <a:rPr lang="pt-BR" b="1" noProof="0" dirty="0">
                <a:solidFill>
                  <a:schemeClr val="accent6"/>
                </a:solidFill>
              </a:rPr>
              <a:t> </a:t>
            </a:r>
            <a:r>
              <a:rPr lang="pt-BR" b="1" noProof="0" dirty="0" err="1">
                <a:solidFill>
                  <a:schemeClr val="accent6"/>
                </a:solidFill>
              </a:rPr>
              <a:t>learned</a:t>
            </a:r>
            <a:r>
              <a:rPr lang="pt-BR" b="1" noProof="0" dirty="0">
                <a:solidFill>
                  <a:schemeClr val="accent6"/>
                </a:solidFill>
              </a:rPr>
              <a:t> </a:t>
            </a:r>
            <a:r>
              <a:rPr lang="pt-BR" b="1" noProof="0" dirty="0" err="1">
                <a:solidFill>
                  <a:schemeClr val="accent6"/>
                </a:solidFill>
              </a:rPr>
              <a:t>image</a:t>
            </a:r>
            <a:r>
              <a:rPr lang="pt-BR" b="1" noProof="0" dirty="0">
                <a:solidFill>
                  <a:schemeClr val="accent6"/>
                </a:solidFill>
              </a:rPr>
              <a:t> </a:t>
            </a:r>
            <a:r>
              <a:rPr lang="pt-BR" b="1" noProof="0" dirty="0" err="1">
                <a:solidFill>
                  <a:schemeClr val="accent6"/>
                </a:solidFill>
              </a:rPr>
              <a:t>resizer</a:t>
            </a:r>
            <a:endParaRPr lang="pt-BR" b="1" noProof="0" dirty="0">
              <a:solidFill>
                <a:schemeClr val="accent6"/>
              </a:solidFill>
            </a:endParaRPr>
          </a:p>
        </p:txBody>
      </p:sp>
    </p:spTree>
    <p:extLst>
      <p:ext uri="{BB962C8B-B14F-4D97-AF65-F5344CB8AC3E}">
        <p14:creationId xmlns:p14="http://schemas.microsoft.com/office/powerpoint/2010/main" val="4064588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Char"/>
      </p:transition>
    </mc:Choice>
    <mc:Fallback xmlns="">
      <p:transition spd="slow">
        <p:fade/>
      </p:transition>
    </mc:Fallback>
  </mc:AlternateContent>
</p:sld>
</file>

<file path=ppt/theme/theme1.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TM04033925[[fn=Gota]]</Template>
  <TotalTime>15763</TotalTime>
  <Words>3612</Words>
  <Application>Microsoft Office PowerPoint</Application>
  <PresentationFormat>Panorámica</PresentationFormat>
  <Paragraphs>242</Paragraphs>
  <Slides>41</Slides>
  <Notes>27</Notes>
  <HiddenSlides>0</HiddenSlides>
  <MMClips>2</MMClips>
  <ScaleCrop>false</ScaleCrop>
  <HeadingPairs>
    <vt:vector size="6" baseType="variant">
      <vt:variant>
        <vt:lpstr>Fuentes usadas</vt:lpstr>
      </vt:variant>
      <vt:variant>
        <vt:i4>5</vt:i4>
      </vt:variant>
      <vt:variant>
        <vt:lpstr>Tema</vt:lpstr>
      </vt:variant>
      <vt:variant>
        <vt:i4>1</vt:i4>
      </vt:variant>
      <vt:variant>
        <vt:lpstr>Títulos de diapositiva</vt:lpstr>
      </vt:variant>
      <vt:variant>
        <vt:i4>41</vt:i4>
      </vt:variant>
    </vt:vector>
  </HeadingPairs>
  <TitlesOfParts>
    <vt:vector size="47" baseType="lpstr">
      <vt:lpstr>Arial</vt:lpstr>
      <vt:lpstr>Calibri</vt:lpstr>
      <vt:lpstr>Calibri Light</vt:lpstr>
      <vt:lpstr>Cambria Math</vt:lpstr>
      <vt:lpstr>Google Sans Text</vt:lpstr>
      <vt:lpstr>Tema do Office</vt:lpstr>
      <vt:lpstr>TP558 - Tópicos avançados em Machine Learning: Learning to Resize Images for Computer Vision Tasks</vt:lpstr>
      <vt:lpstr>Introdução</vt:lpstr>
      <vt:lpstr>Introdução</vt:lpstr>
      <vt:lpstr>Introdução</vt:lpstr>
      <vt:lpstr>Introdução</vt:lpstr>
      <vt:lpstr>Introdução</vt:lpstr>
      <vt:lpstr>Introdução</vt:lpstr>
      <vt:lpstr>Introdução</vt:lpstr>
      <vt:lpstr>Introdução</vt:lpstr>
      <vt:lpstr>Introdução</vt:lpstr>
      <vt:lpstr>Introdução</vt:lpstr>
      <vt:lpstr>Introdução</vt:lpstr>
      <vt:lpstr>Fundamentação teórica</vt:lpstr>
      <vt:lpstr>Fundamentação teórica</vt:lpstr>
      <vt:lpstr>Fundamentação teórica</vt:lpstr>
      <vt:lpstr>Fundamentação teórica</vt:lpstr>
      <vt:lpstr>Fundamentação teórica</vt:lpstr>
      <vt:lpstr>Fundamentação teórica</vt:lpstr>
      <vt:lpstr>Fundamentação teórica</vt:lpstr>
      <vt:lpstr>Arquitetura e funcionamento</vt:lpstr>
      <vt:lpstr>Arquitetura e funcionamento</vt:lpstr>
      <vt:lpstr>Arquitetura e funcionamento</vt:lpstr>
      <vt:lpstr>Arquitetura e funcionamento</vt:lpstr>
      <vt:lpstr>Arquitetura e funcionamento</vt:lpstr>
      <vt:lpstr>Arquitetura e funcionamento</vt:lpstr>
      <vt:lpstr>RESULTADOS</vt:lpstr>
      <vt:lpstr>RESULTADOS</vt:lpstr>
      <vt:lpstr>RESULTADOS</vt:lpstr>
      <vt:lpstr>RESULTADOS</vt:lpstr>
      <vt:lpstr>RESULTADOS</vt:lpstr>
      <vt:lpstr>RESULTADOS</vt:lpstr>
      <vt:lpstr>RESULTADOS</vt:lpstr>
      <vt:lpstr>Vantagens e desvantagens</vt:lpstr>
      <vt:lpstr>Vantagens e desvantagens</vt:lpstr>
      <vt:lpstr>Presentación de PowerPoint</vt:lpstr>
      <vt:lpstr>Presentación de PowerPoint</vt:lpstr>
      <vt:lpstr>Presentación de PowerPoint</vt:lpstr>
      <vt:lpstr>Presentación de PowerPoint</vt:lpstr>
      <vt:lpstr>Referências</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TP555 - Inteligência Artificial e Machine Learning</dc:title>
  <dc:creator>Felipe Augusto Pereira de Figueiredo</dc:creator>
  <cp:lastModifiedBy>Luis Enrique Cardozo Ramirez</cp:lastModifiedBy>
  <cp:revision>1774</cp:revision>
  <dcterms:created xsi:type="dcterms:W3CDTF">2020-01-20T13:50:05Z</dcterms:created>
  <dcterms:modified xsi:type="dcterms:W3CDTF">2025-09-20T05:49:54Z</dcterms:modified>
</cp:coreProperties>
</file>